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482" r:id="rId2"/>
    <p:sldId id="479" r:id="rId3"/>
    <p:sldId id="500" r:id="rId4"/>
    <p:sldId id="496" r:id="rId5"/>
    <p:sldId id="498" r:id="rId6"/>
    <p:sldId id="497" r:id="rId7"/>
    <p:sldId id="501" r:id="rId8"/>
    <p:sldId id="499" r:id="rId9"/>
    <p:sldId id="456" r:id="rId10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6" userDrawn="1">
          <p15:clr>
            <a:srgbClr val="A4A3A4"/>
          </p15:clr>
        </p15:guide>
        <p15:guide id="2" pos="2170" userDrawn="1">
          <p15:clr>
            <a:srgbClr val="A4A3A4"/>
          </p15:clr>
        </p15:guide>
        <p15:guide id="3" orient="horz" pos="3126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50113" initials="5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89C3"/>
    <a:srgbClr val="474747"/>
    <a:srgbClr val="C20D20"/>
    <a:srgbClr val="A6CD66"/>
    <a:srgbClr val="3B3B3B"/>
    <a:srgbClr val="0074B4"/>
    <a:srgbClr val="19C0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19" autoAdjust="0"/>
    <p:restoredTop sz="94660"/>
  </p:normalViewPr>
  <p:slideViewPr>
    <p:cSldViewPr>
      <p:cViewPr varScale="1">
        <p:scale>
          <a:sx n="79" d="100"/>
          <a:sy n="79" d="100"/>
        </p:scale>
        <p:origin x="1603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2419" y="58"/>
      </p:cViewPr>
      <p:guideLst>
        <p:guide orient="horz" pos="3156"/>
        <p:guide pos="2170"/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60" cy="496332"/>
          </a:xfrm>
          <a:prstGeom prst="rect">
            <a:avLst/>
          </a:prstGeom>
        </p:spPr>
        <p:txBody>
          <a:bodyPr vert="horz" lIns="91272" tIns="45636" rIns="91272" bIns="45636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60" cy="496332"/>
          </a:xfrm>
          <a:prstGeom prst="rect">
            <a:avLst/>
          </a:prstGeom>
        </p:spPr>
        <p:txBody>
          <a:bodyPr vert="horz" lIns="91272" tIns="45636" rIns="91272" bIns="45636" rtlCol="0"/>
          <a:lstStyle>
            <a:lvl1pPr algn="r">
              <a:defRPr sz="1200"/>
            </a:lvl1pPr>
          </a:lstStyle>
          <a:p>
            <a:pPr>
              <a:defRPr/>
            </a:pPr>
            <a:fld id="{4EE00AE9-CEC6-6146-BB9B-2DF107C47BD3}" type="datetimeFigureOut">
              <a:rPr lang="en-US"/>
              <a:pPr>
                <a:defRPr/>
              </a:pPr>
              <a:t>5/20/2025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5"/>
            <a:ext cx="2945660" cy="496332"/>
          </a:xfrm>
          <a:prstGeom prst="rect">
            <a:avLst/>
          </a:prstGeom>
        </p:spPr>
        <p:txBody>
          <a:bodyPr vert="horz" lIns="91272" tIns="45636" rIns="91272" bIns="45636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5"/>
            <a:ext cx="2945660" cy="496332"/>
          </a:xfrm>
          <a:prstGeom prst="rect">
            <a:avLst/>
          </a:prstGeom>
        </p:spPr>
        <p:txBody>
          <a:bodyPr vert="horz" lIns="91272" tIns="45636" rIns="91272" bIns="45636" rtlCol="0" anchor="b"/>
          <a:lstStyle>
            <a:lvl1pPr algn="r">
              <a:defRPr sz="1200"/>
            </a:lvl1pPr>
          </a:lstStyle>
          <a:p>
            <a:pPr>
              <a:defRPr/>
            </a:pPr>
            <a:fld id="{47A7EBF8-8745-0F43-83B9-70163C25F8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7819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60" cy="496332"/>
          </a:xfrm>
          <a:prstGeom prst="rect">
            <a:avLst/>
          </a:prstGeom>
        </p:spPr>
        <p:txBody>
          <a:bodyPr vert="horz" lIns="91272" tIns="45636" rIns="91272" bIns="4563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60" cy="496332"/>
          </a:xfrm>
          <a:prstGeom prst="rect">
            <a:avLst/>
          </a:prstGeom>
        </p:spPr>
        <p:txBody>
          <a:bodyPr vert="horz" lIns="91272" tIns="45636" rIns="91272" bIns="4563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B9BA7AF-7F48-A742-8D57-B3180EB40A7E}" type="datetimeFigureOut">
              <a:rPr lang="en-US"/>
              <a:pPr>
                <a:defRPr/>
              </a:pPr>
              <a:t>5/20/2025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72" tIns="45636" rIns="91272" bIns="45636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272" tIns="45636" rIns="91272" bIns="45636" rtlCol="0"/>
          <a:lstStyle/>
          <a:p>
            <a:pPr lvl="0"/>
            <a:r>
              <a:rPr lang="ga-IE" noProof="0"/>
              <a:t>Click to edit Master text styles</a:t>
            </a:r>
          </a:p>
          <a:p>
            <a:pPr lvl="1"/>
            <a:r>
              <a:rPr lang="ga-IE" noProof="0"/>
              <a:t>Second level</a:t>
            </a:r>
          </a:p>
          <a:p>
            <a:pPr lvl="2"/>
            <a:r>
              <a:rPr lang="ga-IE" noProof="0"/>
              <a:t>Third level</a:t>
            </a:r>
          </a:p>
          <a:p>
            <a:pPr lvl="3"/>
            <a:r>
              <a:rPr lang="ga-IE" noProof="0"/>
              <a:t>Fourth level</a:t>
            </a:r>
          </a:p>
          <a:p>
            <a:pPr lvl="4"/>
            <a:r>
              <a:rPr lang="ga-IE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60" cy="496332"/>
          </a:xfrm>
          <a:prstGeom prst="rect">
            <a:avLst/>
          </a:prstGeom>
        </p:spPr>
        <p:txBody>
          <a:bodyPr vert="horz" lIns="91272" tIns="45636" rIns="91272" bIns="4563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5"/>
            <a:ext cx="2945660" cy="496332"/>
          </a:xfrm>
          <a:prstGeom prst="rect">
            <a:avLst/>
          </a:prstGeom>
        </p:spPr>
        <p:txBody>
          <a:bodyPr vert="horz" lIns="91272" tIns="45636" rIns="91272" bIns="4563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5E270AF-38F9-D14E-8F80-ED486761B8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6280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E270AF-38F9-D14E-8F80-ED486761B82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369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DWorks7/Clients/LEO/Identity_Guidelines/DesignExamples/LEO_PPT/JPEGS/LEO_PPT_design_green.jpg" TargetMode="External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DWorks7/Clients/LEO/Identity_Guidelines/DesignExamples/LEO_PPT/JPEGS/LEO_PPT_ThankYou.jpg" TargetMode="External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DWorks7/Clients/LEO/LEO_Brand_Assets/DESIGN_EXAMPLES/LEO_BRAND/LEO_PPT/JPEGS/LEO_PPT_Title_Local.jpg" TargetMode="Externa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DWorks7/Clients/LEO/LEO_Brand_Assets/DESIGN_EXAMPLES/LEO_BRAND/LEO_PPT/JPEGS/LEO_PPT_Title.jpg" TargetMode="External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DWorks7/Clients/LEO/Identity_Guidelines/DesignExamples/LEO_PPT/JPEGS/LEO_PPT_design_green.jpg" TargetMode="External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DWorks7/Clients/LEO/LEO_Brand_Assets/DESIGN_EXAMPLES/LEO_BRAND/LEO_PPT/JPEGS/LEO_PPT_design_blue.jpg" TargetMode="External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DWorks7/Clients/LEO/Identity_Guidelines/DesignExamples/LEO_PPT/JPEGS/LEO_PPT_design_green.jpg" TargetMode="External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DWorks7/Clients/LEO/Identity_Guidelines/DesignExamples/LEO_PPT/JPEGS/LEO_PPT_gradient.jpg" TargetMode="External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63EA3AD-3A26-42DF-B2EA-45A9BF1E9AEA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pic>
        <p:nvPicPr>
          <p:cNvPr id="3" name="Picture 7">
            <a:extLst>
              <a:ext uri="{FF2B5EF4-FFF2-40B4-BE49-F238E27FC236}">
                <a16:creationId xmlns:a16="http://schemas.microsoft.com/office/drawing/2014/main" id="{A576B391-838C-452A-890F-68DFC2C5ED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051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1550" y="404465"/>
            <a:ext cx="7560890" cy="576263"/>
          </a:xfrm>
          <a:ln>
            <a:noFill/>
          </a:ln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lvl="0"/>
            <a:br>
              <a:rPr lang="en-IE" dirty="0"/>
            </a:br>
            <a:r>
              <a:rPr lang="en-IE" dirty="0"/>
              <a:t>Feasibility Study/ Innovation Grants</a:t>
            </a:r>
            <a:br>
              <a:rPr lang="en-IE" dirty="0"/>
            </a:b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971600" y="1600201"/>
            <a:ext cx="7571184" cy="3773015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2800" b="0"/>
            </a:lvl1pPr>
            <a:lvl2pPr marL="285750" indent="-285750">
              <a:buFont typeface="Arial"/>
              <a:buChar char="•"/>
              <a:defRPr sz="1600"/>
            </a:lvl2pPr>
            <a:lvl3pPr marL="720000" indent="-228600">
              <a:buFont typeface="Lucida Grande"/>
              <a:buChar char="﹣"/>
              <a:defRPr/>
            </a:lvl3pPr>
            <a:lvl4pPr marL="396000">
              <a:defRPr>
                <a:solidFill>
                  <a:srgbClr val="0089C3"/>
                </a:solidFill>
              </a:defRPr>
            </a:lvl4pPr>
            <a:lvl5pPr marL="1404000">
              <a:defRPr>
                <a:solidFill>
                  <a:srgbClr val="0089C3"/>
                </a:solidFill>
              </a:defRPr>
            </a:lvl5pPr>
          </a:lstStyle>
          <a:p>
            <a:pPr lvl="0"/>
            <a:r>
              <a:rPr lang="en-IE" dirty="0"/>
              <a:t>Average grant €10,000</a:t>
            </a:r>
          </a:p>
          <a:p>
            <a:pPr lvl="0"/>
            <a:endParaRPr lang="en-IE" dirty="0"/>
          </a:p>
          <a:p>
            <a:pPr lvl="0"/>
            <a:r>
              <a:rPr lang="en-IE" dirty="0"/>
              <a:t>Must have the money to spend it and get 50% refund based on receipts (excluding VAT)</a:t>
            </a:r>
          </a:p>
          <a:p>
            <a:pPr lvl="0"/>
            <a:endParaRPr lang="en-IE" dirty="0"/>
          </a:p>
          <a:p>
            <a:pPr lvl="0"/>
            <a:r>
              <a:rPr lang="en-IE" dirty="0"/>
              <a:t> 50% towards costs of 3rd party consultancy 	</a:t>
            </a:r>
          </a:p>
          <a:p>
            <a:pPr lvl="0"/>
            <a:r>
              <a:rPr lang="en-IE" dirty="0"/>
              <a:t> 50% patent costs</a:t>
            </a:r>
          </a:p>
          <a:p>
            <a:pPr lvl="0"/>
            <a:r>
              <a:rPr lang="en-IE" dirty="0"/>
              <a:t> 50% prototype development costs								</a:t>
            </a:r>
          </a:p>
        </p:txBody>
      </p:sp>
    </p:spTree>
    <p:extLst>
      <p:ext uri="{BB962C8B-B14F-4D97-AF65-F5344CB8AC3E}">
        <p14:creationId xmlns:p14="http://schemas.microsoft.com/office/powerpoint/2010/main" val="1642624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EO_PPT_design_green.jpg" descr="/Users/DWorks7/Clients/LEO/Identity_Guidelines/DesignExamples/LEO_PPT/JPEGS/LEO_PPT_design_green.jpg"/>
          <p:cNvPicPr>
            <a:picLocks noChangeAspect="1"/>
          </p:cNvPicPr>
          <p:nvPr userDrawn="1"/>
        </p:nvPicPr>
        <p:blipFill>
          <a:blip r:embed="rId2" r:link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0" y="404465"/>
            <a:ext cx="7560890" cy="576263"/>
          </a:xfrm>
        </p:spPr>
        <p:txBody>
          <a:bodyPr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971600" y="1600201"/>
            <a:ext cx="7571184" cy="3773015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800" b="0"/>
            </a:lvl1pPr>
            <a:lvl2pPr marL="285750" indent="-285750">
              <a:buFont typeface="Arial"/>
              <a:buChar char="•"/>
              <a:defRPr sz="1600"/>
            </a:lvl2pPr>
            <a:lvl3pPr marL="720000" indent="-228600">
              <a:buFont typeface="Lucida Grande"/>
              <a:buChar char="﹣"/>
              <a:defRPr/>
            </a:lvl3pPr>
            <a:lvl4pPr marL="396000">
              <a:defRPr>
                <a:solidFill>
                  <a:srgbClr val="A6CD66"/>
                </a:solidFill>
              </a:defRPr>
            </a:lvl4pPr>
            <a:lvl5pPr marL="1404000">
              <a:defRPr>
                <a:solidFill>
                  <a:srgbClr val="A6CD66"/>
                </a:solidFill>
              </a:defRPr>
            </a:lvl5pPr>
          </a:lstStyle>
          <a:p>
            <a:pPr lvl="0"/>
            <a:r>
              <a:rPr lang="ga-IE" dirty="0"/>
              <a:t>Click to edit Master text styles</a:t>
            </a:r>
          </a:p>
          <a:p>
            <a:pPr lvl="1"/>
            <a:r>
              <a:rPr lang="ga-IE" dirty="0"/>
              <a:t>Second level</a:t>
            </a:r>
          </a:p>
          <a:p>
            <a:pPr lvl="2"/>
            <a:r>
              <a:rPr lang="ga-IE" dirty="0"/>
              <a:t>Third level</a:t>
            </a:r>
          </a:p>
          <a:p>
            <a:pPr lvl="3"/>
            <a:r>
              <a:rPr lang="ga-IE" dirty="0"/>
              <a:t>Fourth level</a:t>
            </a:r>
          </a:p>
          <a:p>
            <a:pPr lvl="4"/>
            <a:r>
              <a:rPr lang="ga-IE" dirty="0"/>
              <a:t>Fifth level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297359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2132856"/>
            <a:ext cx="7416824" cy="939536"/>
          </a:xfrm>
        </p:spPr>
        <p:txBody>
          <a:bodyPr anchor="t"/>
          <a:lstStyle/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71600" y="3068960"/>
            <a:ext cx="7416824" cy="1512168"/>
          </a:xfrm>
        </p:spPr>
        <p:txBody>
          <a:bodyPr/>
          <a:lstStyle>
            <a:lvl1pPr>
              <a:defRPr sz="1800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  <a:lvl2pPr marL="0" indent="0">
              <a:lnSpc>
                <a:spcPct val="130000"/>
              </a:lnSpc>
              <a:buNone/>
              <a:defRPr sz="1600"/>
            </a:lvl2pPr>
          </a:lstStyle>
          <a:p>
            <a:pPr lvl="0"/>
            <a:r>
              <a:rPr lang="ga-IE" dirty="0"/>
              <a:t>Click to edit Master text styles</a:t>
            </a:r>
          </a:p>
          <a:p>
            <a:pPr lvl="1"/>
            <a:r>
              <a:rPr lang="ga-IE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451415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560840" cy="504056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>
                <a:ln>
                  <a:noFill/>
                </a:ln>
              </a:defRPr>
            </a:lvl1pPr>
          </a:lstStyle>
          <a:p>
            <a:r>
              <a:rPr lang="ga-IE"/>
              <a:t>Click to edit Master title style</a:t>
            </a:r>
            <a:endParaRPr lang="en-IE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971600" y="1600201"/>
            <a:ext cx="7571184" cy="3773015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800" b="0"/>
            </a:lvl1pPr>
            <a:lvl2pPr marL="285750" indent="-285750">
              <a:buFont typeface="Arial"/>
              <a:buChar char="•"/>
              <a:defRPr sz="1600"/>
            </a:lvl2pPr>
            <a:lvl3pPr marL="720000" indent="-228600">
              <a:buFont typeface="Lucida Grande"/>
              <a:buChar char="﹣"/>
              <a:defRPr/>
            </a:lvl3pPr>
            <a:lvl4pPr marL="396000">
              <a:defRPr>
                <a:solidFill>
                  <a:schemeClr val="accent3">
                    <a:lumMod val="60000"/>
                    <a:lumOff val="40000"/>
                  </a:schemeClr>
                </a:solidFill>
              </a:defRPr>
            </a:lvl4pPr>
            <a:lvl5pPr marL="1404000">
              <a:defRPr>
                <a:solidFill>
                  <a:schemeClr val="accent3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ga-IE" dirty="0"/>
              <a:t>Click to edit Master text styles</a:t>
            </a:r>
          </a:p>
          <a:p>
            <a:pPr lvl="1"/>
            <a:r>
              <a:rPr lang="ga-IE" dirty="0"/>
              <a:t>Second level</a:t>
            </a:r>
          </a:p>
          <a:p>
            <a:pPr lvl="2"/>
            <a:r>
              <a:rPr lang="ga-IE" dirty="0"/>
              <a:t>Third level</a:t>
            </a:r>
          </a:p>
          <a:p>
            <a:pPr lvl="3"/>
            <a:r>
              <a:rPr lang="ga-IE" dirty="0"/>
              <a:t>Fourth level</a:t>
            </a:r>
          </a:p>
          <a:p>
            <a:pPr lvl="4"/>
            <a:r>
              <a:rPr lang="ga-IE" dirty="0"/>
              <a:t>Fifth level</a:t>
            </a:r>
            <a:endParaRPr lang="en-IE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971600" y="836712"/>
            <a:ext cx="7560840" cy="360040"/>
          </a:xfrm>
        </p:spPr>
        <p:txBody>
          <a:bodyPr>
            <a:noAutofit/>
          </a:bodyPr>
          <a:lstStyle>
            <a:lvl1pPr>
              <a:defRPr sz="1800" b="0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  <a:lvl3pPr marL="0" indent="0">
              <a:buNone/>
              <a:defRPr/>
            </a:lvl3pPr>
            <a:lvl5pPr marL="707400" indent="0">
              <a:buNone/>
              <a:defRPr/>
            </a:lvl5pPr>
          </a:lstStyle>
          <a:p>
            <a:pPr lvl="0"/>
            <a:r>
              <a:rPr lang="ga-IE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30029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5832648" cy="50405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ga-IE"/>
              <a:t>Click to edit Master title style</a:t>
            </a:r>
            <a:endParaRPr lang="en-IE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971600" y="836712"/>
            <a:ext cx="5832648" cy="360040"/>
          </a:xfrm>
        </p:spPr>
        <p:txBody>
          <a:bodyPr>
            <a:noAutofit/>
          </a:bodyPr>
          <a:lstStyle>
            <a:lvl1pPr>
              <a:defRPr sz="1800" b="0">
                <a:solidFill>
                  <a:srgbClr val="A6CD66"/>
                </a:solidFill>
              </a:defRPr>
            </a:lvl1pPr>
            <a:lvl3pPr marL="0" indent="0">
              <a:buNone/>
              <a:defRPr/>
            </a:lvl3pPr>
            <a:lvl5pPr marL="707400" indent="0">
              <a:buNone/>
              <a:defRPr/>
            </a:lvl5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971600" y="1600201"/>
            <a:ext cx="7715200" cy="3989039"/>
          </a:xfrm>
          <a:prstGeom prst="rect">
            <a:avLst/>
          </a:prstGeom>
        </p:spPr>
        <p:txBody>
          <a:bodyPr rtlCol="0">
            <a:normAutofit/>
          </a:bodyPr>
          <a:lstStyle>
            <a:lvl1pPr marL="285750" indent="-285750">
              <a:buFont typeface="Arial"/>
              <a:buChar char="•"/>
              <a:defRPr sz="1800" b="0"/>
            </a:lvl1pPr>
            <a:lvl2pPr marL="720000" indent="-285750">
              <a:buFont typeface="Lucida Grande"/>
              <a:buChar char="﹣"/>
              <a:defRPr sz="1600"/>
            </a:lvl2pPr>
            <a:lvl3pPr marL="972000" indent="-228600">
              <a:buFont typeface="Arial"/>
              <a:buChar char="•"/>
              <a:defRPr sz="1400">
                <a:solidFill>
                  <a:srgbClr val="19C0E1"/>
                </a:solidFill>
              </a:defRPr>
            </a:lvl3pPr>
            <a:lvl4pPr marL="756000">
              <a:defRPr/>
            </a:lvl4pPr>
            <a:lvl5pPr marL="972000">
              <a:defRPr/>
            </a:lvl5pPr>
          </a:lstStyle>
          <a:p>
            <a:pPr lvl="0"/>
            <a:r>
              <a:rPr lang="ga-IE" dirty="0"/>
              <a:t>Click to edit Master text styles</a:t>
            </a:r>
          </a:p>
          <a:p>
            <a:pPr lvl="1"/>
            <a:r>
              <a:rPr lang="ga-IE" dirty="0"/>
              <a:t>Second level</a:t>
            </a:r>
          </a:p>
          <a:p>
            <a:pPr lvl="2"/>
            <a:r>
              <a:rPr lang="ga-IE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421960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971550" y="1341438"/>
            <a:ext cx="770413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5904656" cy="504056"/>
          </a:xfrm>
        </p:spPr>
        <p:txBody>
          <a:bodyPr>
            <a:normAutofit/>
          </a:bodyPr>
          <a:lstStyle>
            <a:lvl1pPr>
              <a:defRPr sz="2800">
                <a:solidFill>
                  <a:srgbClr val="474747"/>
                </a:solidFill>
              </a:defRPr>
            </a:lvl1pPr>
          </a:lstStyle>
          <a:p>
            <a:r>
              <a:rPr lang="ga-IE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600200"/>
            <a:ext cx="7715200" cy="3773016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rgbClr val="474747"/>
                </a:solidFill>
              </a:defRPr>
            </a:lvl4pPr>
            <a:lvl5pPr>
              <a:defRPr>
                <a:solidFill>
                  <a:srgbClr val="474747"/>
                </a:solidFill>
              </a:defRPr>
            </a:lvl5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IE" dirty="0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970882" y="836712"/>
            <a:ext cx="5905373" cy="360040"/>
          </a:xfrm>
        </p:spPr>
        <p:txBody>
          <a:bodyPr>
            <a:noAutofit/>
          </a:bodyPr>
          <a:lstStyle>
            <a:lvl1pPr>
              <a:defRPr sz="1800" b="0">
                <a:solidFill>
                  <a:schemeClr val="bg1"/>
                </a:solidFill>
              </a:defRPr>
            </a:lvl1pPr>
            <a:lvl3pPr marL="0" indent="0">
              <a:buNone/>
              <a:defRPr/>
            </a:lvl3pPr>
            <a:lvl5pPr marL="707400" indent="0">
              <a:buNone/>
              <a:defRPr/>
            </a:lvl5pPr>
          </a:lstStyle>
          <a:p>
            <a:pPr lvl="0"/>
            <a:r>
              <a:rPr lang="ga-IE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78243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1916832"/>
            <a:ext cx="5832648" cy="864095"/>
          </a:xfrm>
        </p:spPr>
        <p:txBody>
          <a:bodyPr anchor="t">
            <a:normAutofit/>
          </a:bodyPr>
          <a:lstStyle>
            <a:lvl1pPr algn="l">
              <a:defRPr sz="3000" b="0" cap="none"/>
            </a:lvl1pPr>
          </a:lstStyle>
          <a:p>
            <a:r>
              <a:rPr lang="ga-IE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600" y="404664"/>
            <a:ext cx="5904656" cy="792088"/>
          </a:xfrm>
          <a:ln>
            <a:noFill/>
          </a:ln>
        </p:spPr>
        <p:txBody>
          <a:bodyPr anchor="b"/>
          <a:lstStyle>
            <a:lvl1pPr marL="0" indent="0">
              <a:buNone/>
              <a:defRPr sz="1800">
                <a:solidFill>
                  <a:srgbClr val="19C0E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971575" y="2924943"/>
            <a:ext cx="5832673" cy="2448272"/>
          </a:xfrm>
        </p:spPr>
        <p:txBody>
          <a:bodyPr/>
          <a:lstStyle>
            <a:lvl1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 sz="2000"/>
            </a:lvl1pPr>
            <a:lvl2pPr marL="666000" indent="-342900">
              <a:lnSpc>
                <a:spcPct val="120000"/>
              </a:lnSpc>
              <a:buFont typeface="+mj-lt"/>
              <a:buAutoNum type="alphaLcPeriod"/>
              <a:defRPr/>
            </a:lvl2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1963664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5832648" cy="575394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ga-IE"/>
              <a:t>Click to edit Master title style</a:t>
            </a:r>
            <a:endParaRPr lang="en-IE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71600" y="1600201"/>
            <a:ext cx="3524200" cy="4133056"/>
          </a:xfrm>
        </p:spPr>
        <p:txBody>
          <a:bodyPr/>
          <a:lstStyle>
            <a:lvl1pPr>
              <a:defRPr sz="1800"/>
            </a:lvl1pPr>
            <a:lvl2pPr marL="360000">
              <a:lnSpc>
                <a:spcPct val="150000"/>
              </a:lnSpc>
              <a:defRPr sz="1600"/>
            </a:lvl2pPr>
            <a:lvl3pPr marL="633600" indent="-285750">
              <a:buFont typeface="Lucida Grande"/>
              <a:buChar char="﹣"/>
              <a:defRPr sz="1600"/>
            </a:lvl3pPr>
            <a:lvl4pPr marL="216000">
              <a:defRPr sz="1400"/>
            </a:lvl4pPr>
            <a:lvl5pPr marL="1296000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IE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4953334" y="1600201"/>
            <a:ext cx="3733465" cy="4205064"/>
          </a:xfrm>
        </p:spPr>
        <p:txBody>
          <a:bodyPr/>
          <a:lstStyle>
            <a:lvl1pPr>
              <a:defRPr sz="1800">
                <a:solidFill>
                  <a:srgbClr val="474747"/>
                </a:solidFill>
              </a:defRPr>
            </a:lvl1pPr>
            <a:lvl2pPr marL="360000">
              <a:lnSpc>
                <a:spcPct val="150000"/>
              </a:lnSpc>
              <a:defRPr sz="1600"/>
            </a:lvl2pPr>
            <a:lvl3pPr marL="576000">
              <a:defRPr sz="1600"/>
            </a:lvl3pPr>
            <a:lvl4pPr marL="108000">
              <a:defRPr sz="1400"/>
            </a:lvl4pPr>
            <a:lvl5pPr marL="1188000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6036129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5976664" cy="575394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ga-IE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600" y="1535113"/>
            <a:ext cx="3525788" cy="639762"/>
          </a:xfrm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1600" y="2174875"/>
            <a:ext cx="3525788" cy="3486373"/>
          </a:xfrm>
        </p:spPr>
        <p:txBody>
          <a:bodyPr/>
          <a:lstStyle>
            <a:lvl1pPr>
              <a:defRPr sz="1600" b="0"/>
            </a:lvl1pPr>
            <a:lvl2pPr>
              <a:defRPr sz="1600"/>
            </a:lvl2pPr>
            <a:lvl3pPr>
              <a:defRPr sz="1400"/>
            </a:lvl3pPr>
            <a:lvl4pPr>
              <a:defRPr sz="1400">
                <a:solidFill>
                  <a:schemeClr val="accent3">
                    <a:lumMod val="60000"/>
                    <a:lumOff val="40000"/>
                  </a:schemeClr>
                </a:solidFill>
              </a:defRPr>
            </a:lvl4pPr>
            <a:lvl5pPr>
              <a:defRPr sz="1400">
                <a:solidFill>
                  <a:schemeClr val="accent3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 dirty="0"/>
              <a:t>Click to edit Master text styles</a:t>
            </a:r>
          </a:p>
          <a:p>
            <a:pPr lvl="1"/>
            <a:r>
              <a:rPr lang="ga-IE" dirty="0"/>
              <a:t>Second level</a:t>
            </a:r>
          </a:p>
          <a:p>
            <a:pPr lvl="2"/>
            <a:r>
              <a:rPr lang="ga-IE" dirty="0"/>
              <a:t>Third level</a:t>
            </a:r>
          </a:p>
          <a:p>
            <a:pPr lvl="3"/>
            <a:r>
              <a:rPr lang="ga-IE" dirty="0"/>
              <a:t>Fourth level</a:t>
            </a:r>
          </a:p>
          <a:p>
            <a:pPr lvl="4"/>
            <a:r>
              <a:rPr lang="ga-IE" dirty="0"/>
              <a:t>Fifth level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9626" y="1535113"/>
            <a:ext cx="3527173" cy="639762"/>
          </a:xfrm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9626" y="2174875"/>
            <a:ext cx="3527173" cy="3486373"/>
          </a:xfrm>
        </p:spPr>
        <p:txBody>
          <a:bodyPr/>
          <a:lstStyle>
            <a:lvl1pPr>
              <a:defRPr sz="1600" b="0"/>
            </a:lvl1pPr>
            <a:lvl2pPr>
              <a:defRPr sz="1600"/>
            </a:lvl2pPr>
            <a:lvl3pPr>
              <a:defRPr sz="1400"/>
            </a:lvl3pPr>
            <a:lvl4pPr>
              <a:defRPr sz="1400">
                <a:solidFill>
                  <a:schemeClr val="accent3">
                    <a:lumMod val="60000"/>
                    <a:lumOff val="40000"/>
                  </a:schemeClr>
                </a:solidFill>
              </a:defRPr>
            </a:lvl4pPr>
            <a:lvl5pPr>
              <a:defRPr sz="1400">
                <a:solidFill>
                  <a:schemeClr val="accent3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 dirty="0"/>
              <a:t>Click to edit Master text styles</a:t>
            </a:r>
          </a:p>
          <a:p>
            <a:pPr lvl="1"/>
            <a:r>
              <a:rPr lang="ga-IE" dirty="0"/>
              <a:t>Second level</a:t>
            </a:r>
          </a:p>
          <a:p>
            <a:pPr lvl="2"/>
            <a:r>
              <a:rPr lang="ga-IE" dirty="0"/>
              <a:t>Third level</a:t>
            </a:r>
          </a:p>
          <a:p>
            <a:pPr lvl="3"/>
            <a:r>
              <a:rPr lang="ga-IE" dirty="0"/>
              <a:t>Fourth level</a:t>
            </a:r>
          </a:p>
          <a:p>
            <a:pPr lvl="4"/>
            <a:r>
              <a:rPr lang="ga-IE" dirty="0"/>
              <a:t>Fifth level</a:t>
            </a:r>
            <a:endParaRPr lang="en-IE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971550" y="630872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D1BF5A-8FA3-FC4E-ADF9-2595A358F50C}" type="datetime1">
              <a:rPr lang="en-IE"/>
              <a:pPr>
                <a:defRPr/>
              </a:pPr>
              <a:t>20/05/2025</a:t>
            </a:fld>
            <a:endParaRPr lang="en-I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44408" y="6308725"/>
            <a:ext cx="4667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2F3F15-D495-8343-8AE2-F914F439017D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0549649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611188" y="333375"/>
            <a:ext cx="8208962" cy="38163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4077072"/>
            <a:ext cx="5486400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ga-IE"/>
              <a:t>Click to edit Master title style</a:t>
            </a:r>
            <a:endParaRPr lang="en-I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63688" y="548680"/>
            <a:ext cx="5486400" cy="3456384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ga-IE" noProof="0"/>
              <a:t>Drag picture to placeholder or click icon to add</a:t>
            </a:r>
            <a:endParaRPr lang="en-IE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63688" y="4725144"/>
            <a:ext cx="5486400" cy="864096"/>
          </a:xfrm>
        </p:spPr>
        <p:txBody>
          <a:bodyPr/>
          <a:lstStyle>
            <a:lvl1pPr marL="0" indent="0">
              <a:buNone/>
              <a:defRPr sz="1600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2241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63EA3AD-3A26-42DF-B2EA-45A9BF1E9AEA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pic>
        <p:nvPicPr>
          <p:cNvPr id="3" name="Picture 7">
            <a:extLst>
              <a:ext uri="{FF2B5EF4-FFF2-40B4-BE49-F238E27FC236}">
                <a16:creationId xmlns:a16="http://schemas.microsoft.com/office/drawing/2014/main" id="{A576B391-838C-452A-890F-68DFC2C5ED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76423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EO_PPT_ThankYou.jpg" descr="/Users/DWorks7/Clients/LEO/Identity_Guidelines/DesignExamples/LEO_PPT/JPEGS/LEO_PPT_ThankYou.jpg"/>
          <p:cNvPicPr>
            <a:picLocks noChangeAspect="1"/>
          </p:cNvPicPr>
          <p:nvPr userDrawn="1"/>
        </p:nvPicPr>
        <p:blipFill>
          <a:blip r:embed="rId2" r:link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83568" y="2636912"/>
            <a:ext cx="3456384" cy="576263"/>
          </a:xfrm>
        </p:spPr>
        <p:txBody>
          <a:bodyPr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IE" dirty="0"/>
              <a:t>Thanks for listening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5292080" y="3429000"/>
            <a:ext cx="2952328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bg1"/>
                </a:solidFill>
                <a:latin typeface="Calibri"/>
                <a:ea typeface="ＭＳ Ｐゴシック" charset="0"/>
                <a:cs typeface="Calibri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474747"/>
                </a:solidFill>
                <a:latin typeface="Verdana" charset="0"/>
                <a:ea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474747"/>
                </a:solidFill>
                <a:latin typeface="Verdana" charset="0"/>
                <a:ea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474747"/>
                </a:solidFill>
                <a:latin typeface="Verdana" charset="0"/>
                <a:ea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474747"/>
                </a:solidFill>
                <a:latin typeface="Verdana" charset="0"/>
                <a:ea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474747"/>
                </a:solidFill>
                <a:latin typeface="Arial" charset="0"/>
                <a:ea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474747"/>
                </a:solidFill>
                <a:latin typeface="Arial" charset="0"/>
                <a:ea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474747"/>
                </a:solidFill>
                <a:latin typeface="Arial" charset="0"/>
                <a:ea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474747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IE" dirty="0"/>
              <a:t>Q &amp; 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57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cal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EO_PPT_Title_Local.jpg" descr="/Users/DWorks7/Clients/LEO/LEO_Brand_Assets/DESIGN_EXAMPLES/LEO_BRAND/LEO_PPT/JPEGS/LEO_PPT_Title_Local.jpg"/>
          <p:cNvPicPr>
            <a:picLocks noChangeAspect="1"/>
          </p:cNvPicPr>
          <p:nvPr userDrawn="1"/>
        </p:nvPicPr>
        <p:blipFill>
          <a:blip r:embed="rId2" r:link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0" y="0"/>
            <a:ext cx="9144000" cy="6858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755576" y="1988840"/>
            <a:ext cx="5040560" cy="1728192"/>
          </a:xfrm>
          <a:ln>
            <a:noFill/>
          </a:ln>
        </p:spPr>
        <p:txBody>
          <a:bodyPr anchor="t">
            <a:noAutofit/>
          </a:bodyPr>
          <a:lstStyle>
            <a:lvl1pPr>
              <a:defRPr sz="4800" baseline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en-IE" dirty="0"/>
              <a:t>Supports for </a:t>
            </a:r>
            <a:br>
              <a:rPr lang="en-IE" dirty="0"/>
            </a:br>
            <a:r>
              <a:rPr lang="en-IE" dirty="0"/>
              <a:t>Micro Businesses </a:t>
            </a:r>
            <a:br>
              <a:rPr lang="en-IE" dirty="0"/>
            </a:br>
            <a:r>
              <a:rPr lang="en-IE" dirty="0"/>
              <a:t>in Laois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27584" y="4581128"/>
            <a:ext cx="4176464" cy="576064"/>
          </a:xfrm>
          <a:ln>
            <a:noFill/>
          </a:ln>
        </p:spPr>
        <p:txBody>
          <a:bodyPr/>
          <a:lstStyle>
            <a:lvl1pPr>
              <a:defRPr sz="3600">
                <a:solidFill>
                  <a:schemeClr val="bg1"/>
                </a:solidFill>
                <a:latin typeface="Calibri"/>
                <a:cs typeface="Calibri"/>
              </a:defRPr>
            </a:lvl1pPr>
            <a:lvl2pPr marL="0" indent="0">
              <a:lnSpc>
                <a:spcPct val="130000"/>
              </a:lnSpc>
              <a:buNone/>
              <a:defRPr sz="1600">
                <a:solidFill>
                  <a:schemeClr val="bg1"/>
                </a:solidFill>
                <a:latin typeface="Calibri"/>
                <a:cs typeface="Calibri"/>
              </a:defRPr>
            </a:lvl2pPr>
          </a:lstStyle>
          <a:p>
            <a:pPr lvl="0"/>
            <a:endParaRPr lang="ga-IE" dirty="0"/>
          </a:p>
        </p:txBody>
      </p:sp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323528" y="5672688"/>
            <a:ext cx="3491880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kern="1200" baseline="0">
                <a:solidFill>
                  <a:schemeClr val="bg1"/>
                </a:solidFill>
                <a:latin typeface="Calibri"/>
                <a:ea typeface="ＭＳ Ｐゴシック" charset="0"/>
                <a:cs typeface="Calibri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474747"/>
                </a:solidFill>
                <a:latin typeface="Verdana" charset="0"/>
                <a:ea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474747"/>
                </a:solidFill>
                <a:latin typeface="Verdana" charset="0"/>
                <a:ea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474747"/>
                </a:solidFill>
                <a:latin typeface="Verdana" charset="0"/>
                <a:ea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474747"/>
                </a:solidFill>
                <a:latin typeface="Verdana" charset="0"/>
                <a:ea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474747"/>
                </a:solidFill>
                <a:latin typeface="Arial" charset="0"/>
                <a:ea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474747"/>
                </a:solidFill>
                <a:latin typeface="Arial" charset="0"/>
                <a:ea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474747"/>
                </a:solidFill>
                <a:latin typeface="Arial" charset="0"/>
                <a:ea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474747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ga-IE" sz="1600" i="1" dirty="0"/>
              <a:t>Oifig </a:t>
            </a:r>
            <a:r>
              <a:rPr lang="en-IE" sz="1600" i="1" dirty="0"/>
              <a:t>F</a:t>
            </a:r>
            <a:r>
              <a:rPr lang="ga-IE" sz="1600" i="1" dirty="0"/>
              <a:t>iontair Áitiúil</a:t>
            </a:r>
            <a:r>
              <a:rPr lang="en-IE" sz="1600" i="1" dirty="0"/>
              <a:t> </a:t>
            </a:r>
            <a:r>
              <a:rPr lang="en-IE" sz="1600" b="1" i="1" dirty="0"/>
              <a:t>Laoise</a:t>
            </a:r>
            <a:r>
              <a:rPr lang="ga-IE" sz="1600" i="1" dirty="0"/>
              <a:t> </a:t>
            </a:r>
            <a:br>
              <a:rPr lang="en-IE" sz="1600" i="1" dirty="0"/>
            </a:br>
            <a:r>
              <a:rPr lang="en-IE" sz="1600" b="1" i="1" dirty="0"/>
              <a:t> </a:t>
            </a:r>
            <a:r>
              <a:rPr lang="en-IE" sz="1600" b="1" i="1" baseline="0" dirty="0"/>
              <a:t> </a:t>
            </a:r>
            <a:endParaRPr lang="en-IE" sz="1600" b="1" i="1" dirty="0"/>
          </a:p>
        </p:txBody>
      </p:sp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3496572" y="5943264"/>
            <a:ext cx="5544616" cy="329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kern="1200" baseline="0">
                <a:solidFill>
                  <a:schemeClr val="bg1"/>
                </a:solidFill>
                <a:latin typeface="Calibri"/>
                <a:ea typeface="ＭＳ Ｐゴシック" charset="0"/>
                <a:cs typeface="Calibri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474747"/>
                </a:solidFill>
                <a:latin typeface="Verdana" charset="0"/>
                <a:ea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474747"/>
                </a:solidFill>
                <a:latin typeface="Verdana" charset="0"/>
                <a:ea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474747"/>
                </a:solidFill>
                <a:latin typeface="Verdana" charset="0"/>
                <a:ea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474747"/>
                </a:solidFill>
                <a:latin typeface="Verdana" charset="0"/>
                <a:ea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474747"/>
                </a:solidFill>
                <a:latin typeface="Arial" charset="0"/>
                <a:ea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474747"/>
                </a:solidFill>
                <a:latin typeface="Arial" charset="0"/>
                <a:ea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474747"/>
                </a:solidFill>
                <a:latin typeface="Arial" charset="0"/>
                <a:ea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474747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ga-IE" sz="2800" i="1" dirty="0"/>
              <a:t>Local Enterprise Office</a:t>
            </a:r>
            <a:r>
              <a:rPr lang="en-IE" sz="2800" i="1" dirty="0"/>
              <a:t> </a:t>
            </a:r>
            <a:r>
              <a:rPr lang="en-IE" sz="2800" b="1" i="1" dirty="0"/>
              <a:t>Laois</a:t>
            </a:r>
            <a:r>
              <a:rPr lang="en-IE" sz="2800" i="1" dirty="0"/>
              <a:t> </a:t>
            </a:r>
            <a:r>
              <a:rPr lang="en-IE" sz="2800" b="1" i="1" dirty="0"/>
              <a:t>Laois</a:t>
            </a:r>
            <a:r>
              <a:rPr lang="ga-IE" sz="2800" i="1" dirty="0"/>
              <a:t>__________</a:t>
            </a:r>
            <a:endParaRPr lang="en-IE" sz="2800" i="1" dirty="0"/>
          </a:p>
        </p:txBody>
      </p:sp>
    </p:spTree>
    <p:extLst>
      <p:ext uri="{BB962C8B-B14F-4D97-AF65-F5344CB8AC3E}">
        <p14:creationId xmlns:p14="http://schemas.microsoft.com/office/powerpoint/2010/main" val="3436958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EO_PPT_Title.jpg" descr="/Users/DWorks7/Clients/LEO/LEO_Brand_Assets/DESIGN_EXAMPLES/LEO_BRAND/LEO_PPT/JPEGS/LEO_PPT_Title.jpg"/>
          <p:cNvPicPr>
            <a:picLocks noChangeAspect="1"/>
          </p:cNvPicPr>
          <p:nvPr userDrawn="1"/>
        </p:nvPicPr>
        <p:blipFill>
          <a:blip r:embed="rId2" r:link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755576" y="1988840"/>
            <a:ext cx="5040560" cy="1296144"/>
          </a:xfrm>
          <a:noFill/>
          <a:ln>
            <a:noFill/>
          </a:ln>
        </p:spPr>
        <p:txBody>
          <a:bodyPr anchor="t">
            <a:noAutofit/>
          </a:bodyPr>
          <a:lstStyle>
            <a:lvl1pPr>
              <a:defRPr sz="3400" baseline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ga-IE" dirty="0"/>
              <a:t>Click to edit Master title style</a:t>
            </a:r>
            <a:endParaRPr lang="en-IE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27584" y="4149080"/>
            <a:ext cx="4176464" cy="1008112"/>
          </a:xfrm>
          <a:ln>
            <a:noFill/>
          </a:ln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Calibri"/>
                <a:cs typeface="Calibri"/>
              </a:defRPr>
            </a:lvl1pPr>
            <a:lvl2pPr marL="0" indent="0">
              <a:lnSpc>
                <a:spcPct val="130000"/>
              </a:lnSpc>
              <a:buNone/>
              <a:defRPr sz="1600">
                <a:solidFill>
                  <a:schemeClr val="bg1"/>
                </a:solidFill>
                <a:latin typeface="Calibri"/>
                <a:cs typeface="Calibri"/>
              </a:defRPr>
            </a:lvl2pPr>
          </a:lstStyle>
          <a:p>
            <a:pPr lvl="0"/>
            <a:r>
              <a:rPr lang="ga-IE" dirty="0"/>
              <a:t>Click to edit Master text styles</a:t>
            </a:r>
          </a:p>
          <a:p>
            <a:pPr lvl="1"/>
            <a:r>
              <a:rPr lang="ga-IE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41070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LEO_PPT_design_green.jpg" descr="/Users/DWorks7/Clients/LEO/Identity_Guidelines/DesignExamples/LEO_PPT/JPEGS/LEO_PPT_design_green.jpg"/>
          <p:cNvPicPr>
            <a:picLocks noChangeAspect="1"/>
          </p:cNvPicPr>
          <p:nvPr userDrawn="1"/>
        </p:nvPicPr>
        <p:blipFill>
          <a:blip r:embed="rId2" r:link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971600" y="1484784"/>
            <a:ext cx="7200800" cy="3960440"/>
          </a:xfrm>
          <a:ln>
            <a:noFill/>
          </a:ln>
        </p:spPr>
        <p:txBody>
          <a:bodyPr anchor="t">
            <a:noAutofit/>
          </a:bodyPr>
          <a:lstStyle>
            <a:lvl1pPr>
              <a:defRPr sz="3000" baseline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ga-IE" dirty="0"/>
              <a:t>Click to edit Master title style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929194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EO_PPT_design_blue.jpg" descr="/Users/DWorks7/Clients/LEO/LEO_Brand_Assets/DESIGN_EXAMPLES/LEO_BRAND/LEO_PPT/JPEGS/LEO_PPT_design_blue.jpg"/>
          <p:cNvPicPr>
            <a:picLocks noChangeAspect="1"/>
          </p:cNvPicPr>
          <p:nvPr userDrawn="1"/>
        </p:nvPicPr>
        <p:blipFill>
          <a:blip r:embed="rId2" r:link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971550" y="1341438"/>
            <a:ext cx="7632700" cy="0"/>
          </a:xfrm>
          <a:prstGeom prst="line">
            <a:avLst/>
          </a:prstGeom>
          <a:ln>
            <a:solidFill>
              <a:srgbClr val="3B3B3B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971600" y="2204864"/>
            <a:ext cx="7056784" cy="1008112"/>
          </a:xfrm>
          <a:ln>
            <a:noFill/>
          </a:ln>
        </p:spPr>
        <p:txBody>
          <a:bodyPr anchor="t">
            <a:noAutofit/>
          </a:bodyPr>
          <a:lstStyle>
            <a:lvl1pPr>
              <a:defRPr sz="3000" baseline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ga-IE" dirty="0"/>
              <a:t>Click to edit Master title style</a:t>
            </a:r>
            <a:endParaRPr lang="en-IE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71798" y="3284984"/>
            <a:ext cx="7056586" cy="1440160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 marL="0" indent="0">
              <a:lnSpc>
                <a:spcPct val="130000"/>
              </a:lnSpc>
              <a:buNone/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ga-IE" dirty="0"/>
              <a:t>Click to edit Master text styles</a:t>
            </a:r>
          </a:p>
          <a:p>
            <a:pPr lvl="1"/>
            <a:r>
              <a:rPr lang="ga-IE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371438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0" y="404465"/>
            <a:ext cx="7560890" cy="576263"/>
          </a:xfrm>
          <a:ln>
            <a:noFill/>
          </a:ln>
        </p:spPr>
        <p:txBody>
          <a:bodyPr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971600" y="1600201"/>
            <a:ext cx="7571184" cy="3773015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800" b="0"/>
            </a:lvl1pPr>
            <a:lvl2pPr marL="285750" indent="-285750">
              <a:buFont typeface="Arial"/>
              <a:buChar char="•"/>
              <a:defRPr sz="1600"/>
            </a:lvl2pPr>
            <a:lvl3pPr marL="720000" indent="-228600">
              <a:buFont typeface="Lucida Grande"/>
              <a:buChar char="﹣"/>
              <a:defRPr/>
            </a:lvl3pPr>
            <a:lvl4pPr marL="396000">
              <a:defRPr>
                <a:solidFill>
                  <a:srgbClr val="0089C3"/>
                </a:solidFill>
              </a:defRPr>
            </a:lvl4pPr>
            <a:lvl5pPr marL="1404000">
              <a:defRPr>
                <a:solidFill>
                  <a:srgbClr val="0089C3"/>
                </a:solidFill>
              </a:defRPr>
            </a:lvl5pPr>
          </a:lstStyle>
          <a:p>
            <a:pPr lvl="0"/>
            <a:r>
              <a:rPr lang="ga-IE" dirty="0"/>
              <a:t>Click to edit Master text styles</a:t>
            </a:r>
          </a:p>
          <a:p>
            <a:pPr lvl="1"/>
            <a:r>
              <a:rPr lang="ga-IE" dirty="0"/>
              <a:t>Second level</a:t>
            </a:r>
          </a:p>
          <a:p>
            <a:pPr lvl="2"/>
            <a:r>
              <a:rPr lang="ga-IE" dirty="0"/>
              <a:t>Third level</a:t>
            </a:r>
          </a:p>
          <a:p>
            <a:pPr lvl="3"/>
            <a:r>
              <a:rPr lang="ga-IE" dirty="0"/>
              <a:t>Fourth level</a:t>
            </a:r>
          </a:p>
          <a:p>
            <a:pPr lvl="4"/>
            <a:r>
              <a:rPr lang="ga-IE" dirty="0"/>
              <a:t>Fifth level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061815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een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LEO_PPT_design_green.jpg" descr="/Users/DWorks7/Clients/LEO/Identity_Guidelines/DesignExamples/LEO_PPT/JPEGS/LEO_PPT_design_green.jpg"/>
          <p:cNvPicPr>
            <a:picLocks noChangeAspect="1"/>
          </p:cNvPicPr>
          <p:nvPr userDrawn="1"/>
        </p:nvPicPr>
        <p:blipFill>
          <a:blip r:embed="rId2" r:link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971600" y="1484784"/>
            <a:ext cx="7200800" cy="3960440"/>
          </a:xfrm>
          <a:ln>
            <a:noFill/>
          </a:ln>
        </p:spPr>
        <p:txBody>
          <a:bodyPr anchor="t">
            <a:noAutofit/>
          </a:bodyPr>
          <a:lstStyle>
            <a:lvl1pPr>
              <a:defRPr sz="3000" baseline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ga-IE" dirty="0"/>
              <a:t>Click to edit Master title style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699265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EO_PPT_gradient.jpg" descr="/Users/DWorks7/Clients/LEO/Identity_Guidelines/DesignExamples/LEO_PPT/JPEGS/LEO_PPT_gradient.jpg"/>
          <p:cNvPicPr>
            <a:picLocks noChangeAspect="1"/>
          </p:cNvPicPr>
          <p:nvPr userDrawn="1"/>
        </p:nvPicPr>
        <p:blipFill>
          <a:blip r:embed="rId2" r:link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1412776"/>
            <a:ext cx="6696744" cy="4104456"/>
          </a:xfrm>
          <a:ln>
            <a:noFill/>
          </a:ln>
        </p:spPr>
        <p:txBody>
          <a:bodyPr/>
          <a:lstStyle>
            <a:lvl1pPr algn="ctr">
              <a:defRPr sz="3500">
                <a:solidFill>
                  <a:schemeClr val="bg1"/>
                </a:solidFill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627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file://localhost/Users/DWorks7/Clients/LEO/Identity_Guidelines/DesignExamples/LEO_PPT/JPEGS/LEO_PPT_BlueFooter.jpg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EO_PPT_BlueFooter.jpg" descr="/Users/DWorks7/Clients/LEO/Identity_Guidelines/DesignExamples/LEO_PPT/JPEGS/LEO_PPT_BlueFooter.jpg"/>
          <p:cNvPicPr>
            <a:picLocks noChangeAspect="1"/>
          </p:cNvPicPr>
          <p:nvPr userDrawn="1"/>
        </p:nvPicPr>
        <p:blipFill>
          <a:blip r:embed="rId22" r:link="rId2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971550" y="260350"/>
            <a:ext cx="7632898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Title</a:t>
            </a:r>
            <a:endParaRPr lang="en-IE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71550" y="1600200"/>
            <a:ext cx="7632700" cy="398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ga-IE" dirty="0"/>
              <a:t>Click to edit Master text styles</a:t>
            </a:r>
          </a:p>
          <a:p>
            <a:pPr lvl="1"/>
            <a:r>
              <a:rPr lang="ga-IE" dirty="0"/>
              <a:t>Second level</a:t>
            </a:r>
          </a:p>
          <a:p>
            <a:pPr lvl="2"/>
            <a:r>
              <a:rPr lang="ga-IE" dirty="0"/>
              <a:t>Third level</a:t>
            </a:r>
          </a:p>
          <a:p>
            <a:pPr lvl="3"/>
            <a:r>
              <a:rPr lang="ga-IE" dirty="0"/>
              <a:t>Fourth level</a:t>
            </a:r>
          </a:p>
          <a:p>
            <a:pPr lvl="4"/>
            <a:r>
              <a:rPr lang="ga-IE" dirty="0"/>
              <a:t>Fifth level</a:t>
            </a:r>
            <a:endParaRPr lang="en-IE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971550" y="1341438"/>
            <a:ext cx="7632700" cy="0"/>
          </a:xfrm>
          <a:prstGeom prst="line">
            <a:avLst/>
          </a:prstGeom>
          <a:ln>
            <a:solidFill>
              <a:srgbClr val="0089C3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0" r:id="rId2"/>
    <p:sldLayoutId id="2147483882" r:id="rId3"/>
    <p:sldLayoutId id="2147483871" r:id="rId4"/>
    <p:sldLayoutId id="2147483874" r:id="rId5"/>
    <p:sldLayoutId id="2147483875" r:id="rId6"/>
    <p:sldLayoutId id="2147483884" r:id="rId7"/>
    <p:sldLayoutId id="2147483883" r:id="rId8"/>
    <p:sldLayoutId id="2147483881" r:id="rId9"/>
    <p:sldLayoutId id="2147483878" r:id="rId10"/>
    <p:sldLayoutId id="2147483879" r:id="rId11"/>
    <p:sldLayoutId id="2147483865" r:id="rId12"/>
    <p:sldLayoutId id="2147483866" r:id="rId13"/>
    <p:sldLayoutId id="2147483867" r:id="rId14"/>
    <p:sldLayoutId id="2147483876" r:id="rId15"/>
    <p:sldLayoutId id="2147483868" r:id="rId16"/>
    <p:sldLayoutId id="2147483869" r:id="rId17"/>
    <p:sldLayoutId id="2147483870" r:id="rId18"/>
    <p:sldLayoutId id="2147483877" r:id="rId19"/>
    <p:sldLayoutId id="2147483880" r:id="rId20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kern="1200">
          <a:solidFill>
            <a:srgbClr val="474747"/>
          </a:solidFill>
          <a:latin typeface="Calibri"/>
          <a:ea typeface="ＭＳ Ｐゴシック" charset="0"/>
          <a:cs typeface="Calibri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474747"/>
          </a:solidFill>
          <a:latin typeface="Verdana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474747"/>
          </a:solidFill>
          <a:latin typeface="Verdana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474747"/>
          </a:solidFill>
          <a:latin typeface="Verdana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474747"/>
          </a:solidFill>
          <a:latin typeface="Verdana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474747"/>
          </a:solidFill>
          <a:latin typeface="Arial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474747"/>
          </a:solidFill>
          <a:latin typeface="Arial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474747"/>
          </a:solidFill>
          <a:latin typeface="Arial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474747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kern="1200">
          <a:solidFill>
            <a:srgbClr val="474747"/>
          </a:solidFill>
          <a:latin typeface="Calibri"/>
          <a:ea typeface="ＭＳ Ｐゴシック" charset="0"/>
          <a:cs typeface="Calibri"/>
        </a:defRPr>
      </a:lvl1pPr>
      <a:lvl2pPr marL="285750" indent="-285750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Font typeface="Arial" charset="0"/>
        <a:buChar char="•"/>
        <a:defRPr sz="1700" kern="1200">
          <a:solidFill>
            <a:srgbClr val="474747"/>
          </a:solidFill>
          <a:latin typeface="Calibri"/>
          <a:ea typeface="ＭＳ Ｐゴシック" charset="0"/>
          <a:cs typeface="Calibri"/>
        </a:defRPr>
      </a:lvl2pPr>
      <a:lvl3pPr marL="719138" indent="-228600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Font typeface="Lucida Grande" charset="0"/>
        <a:buChar char="﹣"/>
        <a:defRPr sz="1600" kern="1200">
          <a:solidFill>
            <a:srgbClr val="474747"/>
          </a:solidFill>
          <a:latin typeface="Calibri"/>
          <a:ea typeface="ＭＳ Ｐゴシック" charset="0"/>
          <a:cs typeface="Calibri"/>
        </a:defRPr>
      </a:lvl3pPr>
      <a:lvl4pPr marL="250825" indent="615950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defRPr sz="1400" kern="1200">
          <a:solidFill>
            <a:srgbClr val="0089C3"/>
          </a:solidFill>
          <a:latin typeface="Calibri"/>
          <a:ea typeface="ＭＳ Ｐゴシック" charset="0"/>
          <a:cs typeface="Calibri"/>
        </a:defRPr>
      </a:lvl4pPr>
      <a:lvl5pPr marL="1331913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0089C3"/>
          </a:solidFill>
          <a:latin typeface="Calibri"/>
          <a:ea typeface="ＭＳ Ｐゴシック" charset="0"/>
          <a:cs typeface="Calibri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755576" y="1772816"/>
            <a:ext cx="5040560" cy="1512168"/>
          </a:xfrm>
        </p:spPr>
        <p:txBody>
          <a:bodyPr/>
          <a:lstStyle/>
          <a:p>
            <a:pPr algn="ctr"/>
            <a:r>
              <a:rPr lang="en-US" sz="2800" dirty="0"/>
              <a:t>Productivity Supports for Businesses in Laois:  </a:t>
            </a:r>
            <a:br>
              <a:rPr lang="en-US" sz="2800" dirty="0"/>
            </a:br>
            <a:r>
              <a:rPr lang="en-US" sz="2800" b="1" dirty="0"/>
              <a:t>LEAN, Green, Digital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55576" y="3433298"/>
            <a:ext cx="4896544" cy="1075822"/>
          </a:xfrm>
        </p:spPr>
        <p:txBody>
          <a:bodyPr/>
          <a:lstStyle/>
          <a:p>
            <a:r>
              <a:rPr lang="en-US" sz="2400" dirty="0"/>
              <a:t>Mark Clancy</a:t>
            </a:r>
          </a:p>
          <a:p>
            <a:r>
              <a:rPr lang="en-US" sz="2400" dirty="0"/>
              <a:t>LEO Laois</a:t>
            </a:r>
          </a:p>
          <a:p>
            <a:endParaRPr lang="en-US" sz="2400" dirty="0"/>
          </a:p>
          <a:p>
            <a:r>
              <a:rPr lang="en-US" sz="2400" dirty="0"/>
              <a:t> 21 May 2025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B865FF-38B1-27C7-A0DA-D9B9E4BD76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157" y="43274"/>
            <a:ext cx="4536504" cy="1729542"/>
          </a:xfrm>
          <a:prstGeom prst="rect">
            <a:avLst/>
          </a:prstGeom>
          <a:effectLst>
            <a:softEdge rad="203200"/>
          </a:effectLst>
        </p:spPr>
      </p:pic>
    </p:spTree>
    <p:extLst>
      <p:ext uri="{BB962C8B-B14F-4D97-AF65-F5344CB8AC3E}">
        <p14:creationId xmlns:p14="http://schemas.microsoft.com/office/powerpoint/2010/main" val="373000755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78424" y="1340768"/>
            <a:ext cx="5621768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E" sz="2800" b="1" dirty="0">
                <a:solidFill>
                  <a:srgbClr val="00B0F0"/>
                </a:solidFill>
                <a:latin typeface="+mn-lt"/>
                <a:cs typeface="+mn-cs"/>
              </a:rPr>
              <a:t>Training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E" sz="2800" b="1" dirty="0">
                <a:solidFill>
                  <a:srgbClr val="00B0F0"/>
                </a:solidFill>
                <a:latin typeface="+mn-lt"/>
                <a:cs typeface="+mn-cs"/>
              </a:rPr>
              <a:t>Mentoring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E" sz="2800" b="1" dirty="0">
                <a:solidFill>
                  <a:srgbClr val="00B0F0"/>
                </a:solidFill>
                <a:latin typeface="+mn-lt"/>
                <a:cs typeface="+mn-cs"/>
              </a:rPr>
              <a:t>Networking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E" sz="2800" b="1" dirty="0">
                <a:solidFill>
                  <a:srgbClr val="00B0F0"/>
                </a:solidFill>
                <a:latin typeface="+mn-lt"/>
                <a:cs typeface="+mn-cs"/>
              </a:rPr>
              <a:t>Capital Supports - 	</a:t>
            </a:r>
            <a:r>
              <a:rPr lang="en-IE" sz="1400" b="1" dirty="0">
                <a:solidFill>
                  <a:srgbClr val="00B0F0"/>
                </a:solidFill>
                <a:latin typeface="+mn-lt"/>
                <a:cs typeface="+mn-cs"/>
              </a:rPr>
              <a:t>Feasibility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E" sz="1400" b="1" dirty="0">
                <a:solidFill>
                  <a:srgbClr val="00B0F0"/>
                </a:solidFill>
                <a:latin typeface="+mn-lt"/>
                <a:cs typeface="+mn-cs"/>
              </a:rPr>
              <a:t>	Priming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E" sz="1400" b="1" dirty="0">
                <a:solidFill>
                  <a:srgbClr val="00B0F0"/>
                </a:solidFill>
                <a:latin typeface="+mn-lt"/>
                <a:cs typeface="+mn-cs"/>
              </a:rPr>
              <a:t>	Business Expansion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E" sz="2800" b="1" dirty="0">
                <a:solidFill>
                  <a:srgbClr val="00B0F0"/>
                </a:solidFill>
                <a:latin typeface="+mn-lt"/>
                <a:cs typeface="+mn-cs"/>
              </a:rPr>
              <a:t>Productivity Supports –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E" sz="2800" b="1" dirty="0">
                <a:solidFill>
                  <a:srgbClr val="00B0F0"/>
                </a:solidFill>
                <a:latin typeface="+mn-lt"/>
                <a:cs typeface="+mn-cs"/>
              </a:rPr>
              <a:t>	</a:t>
            </a:r>
            <a:r>
              <a:rPr lang="en-IE" sz="1400" b="1" dirty="0">
                <a:solidFill>
                  <a:srgbClr val="00B0F0"/>
                </a:solidFill>
                <a:latin typeface="+mn-lt"/>
                <a:cs typeface="+mn-cs"/>
              </a:rPr>
              <a:t>LEAN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E" sz="1400" b="1" dirty="0">
                <a:solidFill>
                  <a:srgbClr val="00B0F0"/>
                </a:solidFill>
                <a:latin typeface="+mn-lt"/>
                <a:cs typeface="+mn-cs"/>
              </a:rPr>
              <a:t>	Green For Business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E" sz="1400" b="1" dirty="0">
                <a:solidFill>
                  <a:srgbClr val="00B0F0"/>
                </a:solidFill>
                <a:latin typeface="+mn-lt"/>
                <a:cs typeface="+mn-cs"/>
              </a:rPr>
              <a:t>	Digital For Business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E" sz="2800" b="1" dirty="0">
              <a:solidFill>
                <a:srgbClr val="00B0F0"/>
              </a:solidFill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E" sz="2800" b="1" dirty="0">
              <a:solidFill>
                <a:srgbClr val="00B0F0"/>
              </a:solidFill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E" sz="2800" b="1" dirty="0">
              <a:solidFill>
                <a:srgbClr val="00B0F0"/>
              </a:solidFill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E" sz="2800" b="1" dirty="0">
              <a:solidFill>
                <a:srgbClr val="00B0F0"/>
              </a:solidFill>
              <a:latin typeface="+mn-lt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FBFD464-4F88-D385-3D1F-60255D0410CA}"/>
              </a:ext>
            </a:extLst>
          </p:cNvPr>
          <p:cNvSpPr/>
          <p:nvPr/>
        </p:nvSpPr>
        <p:spPr>
          <a:xfrm>
            <a:off x="971600" y="4977285"/>
            <a:ext cx="3168352" cy="323923"/>
          </a:xfrm>
          <a:prstGeom prst="ellipse">
            <a:avLst/>
          </a:prstGeom>
          <a:noFill/>
          <a:ln w="38100">
            <a:solidFill>
              <a:srgbClr val="0089C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9670F5-56AF-DAE5-7232-2AFF7F9992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11" y="622409"/>
            <a:ext cx="7675529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887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00C325-A5EF-8873-8481-2B91A60B46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1288120"/>
            <a:ext cx="4248472" cy="219232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1F79AE2-4062-5259-DDD8-C99D83F46686}"/>
              </a:ext>
            </a:extLst>
          </p:cNvPr>
          <p:cNvSpPr txBox="1"/>
          <p:nvPr/>
        </p:nvSpPr>
        <p:spPr>
          <a:xfrm>
            <a:off x="1043608" y="3789040"/>
            <a:ext cx="651621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LEAN, Green and Digital Programmes</a:t>
            </a:r>
          </a:p>
          <a:p>
            <a:pPr algn="ctr"/>
            <a:endParaRPr lang="en-US" b="1" dirty="0">
              <a:solidFill>
                <a:srgbClr val="000000"/>
              </a:solidFill>
            </a:endParaRPr>
          </a:p>
          <a:p>
            <a:pPr algn="ctr"/>
            <a:r>
              <a:rPr lang="en-US" dirty="0">
                <a:solidFill>
                  <a:srgbClr val="000000"/>
                </a:solidFill>
              </a:rPr>
              <a:t>Suite of supports to help small businesses be more sustainable, competitive and productive in how they work. </a:t>
            </a:r>
            <a:endParaRPr lang="en-I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487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64907" y="1628091"/>
            <a:ext cx="631454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B0F0"/>
                </a:solidFill>
                <a:latin typeface="+mn-lt"/>
                <a:cs typeface="+mn-cs"/>
              </a:rPr>
              <a:t>Audit/Plan  -  Implementation</a:t>
            </a:r>
            <a:endParaRPr lang="en-IE" sz="2800" b="1" dirty="0">
              <a:solidFill>
                <a:srgbClr val="00B0F0"/>
              </a:solidFill>
              <a:latin typeface="+mn-lt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65892" y="2492896"/>
            <a:ext cx="5553916" cy="4209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rgbClr val="474747"/>
              </a:solidFill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474747"/>
                </a:solidFill>
              </a:rPr>
              <a:t>1- Free Audit/ Plan with Independent Sector Expert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rgbClr val="474747"/>
              </a:solidFill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rgbClr val="474747"/>
              </a:solidFill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rgbClr val="474747"/>
              </a:solidFill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rgbClr val="474747"/>
              </a:solidFill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474747"/>
                </a:solidFill>
              </a:rPr>
              <a:t>2- 50% Grant (up to 5K) to Assist with Implementing Recommendations of Audit/Plan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200" dirty="0">
              <a:solidFill>
                <a:srgbClr val="474747"/>
              </a:solidFill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200" dirty="0"/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200" dirty="0"/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200" dirty="0">
              <a:solidFill>
                <a:srgbClr val="474747"/>
              </a:solidFill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200" dirty="0">
              <a:solidFill>
                <a:srgbClr val="474747"/>
              </a:solidFill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200" dirty="0">
              <a:solidFill>
                <a:srgbClr val="474747"/>
              </a:solidFill>
              <a:latin typeface="+mn-lt"/>
              <a:cs typeface="+mn-cs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140E82-CF44-C6B0-D9F3-6C776F40AE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2492896"/>
            <a:ext cx="1076325" cy="10382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7F24877-0735-D7BA-4918-CF5DB869ED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503" y="4142207"/>
            <a:ext cx="3176389" cy="7737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67FD356-F9CB-453F-2EA3-AB1A79516E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4374" y="351942"/>
            <a:ext cx="6667500" cy="1143000"/>
          </a:xfrm>
          <a:prstGeom prst="rect">
            <a:avLst/>
          </a:prstGeom>
        </p:spPr>
      </p:pic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FEC368E2-A23F-3183-663C-3827CF70C714}"/>
              </a:ext>
            </a:extLst>
          </p:cNvPr>
          <p:cNvSpPr/>
          <p:nvPr/>
        </p:nvSpPr>
        <p:spPr>
          <a:xfrm>
            <a:off x="3590084" y="1781689"/>
            <a:ext cx="379656" cy="216024"/>
          </a:xfrm>
          <a:prstGeom prst="homePlat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555629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9592" y="1426440"/>
            <a:ext cx="6683240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E" sz="2800" b="1" dirty="0">
                <a:solidFill>
                  <a:srgbClr val="00B0F0"/>
                </a:solidFill>
                <a:latin typeface="+mn-lt"/>
                <a:cs typeface="+mn-cs"/>
              </a:rPr>
              <a:t>Digital For Business Programme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E" sz="2800" b="1" dirty="0">
                <a:solidFill>
                  <a:srgbClr val="00B0F0"/>
                </a:solidFill>
                <a:latin typeface="+mn-lt"/>
                <a:cs typeface="+mn-cs"/>
              </a:rPr>
              <a:t> – in a nutshell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4808" y="2319451"/>
            <a:ext cx="7351568" cy="6333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</a:rPr>
              <a:t>FREE 1-3 day package of advice/ consultancy with a digital industry expert (technology independent with skills tailored to suit your brief) to help to map out a roadmap to: </a:t>
            </a:r>
          </a:p>
          <a:p>
            <a:pPr algn="l" fontAlgn="base"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000000"/>
              </a:solidFill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</a:rPr>
              <a:t>Reduce stress in running your business.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</a:rPr>
              <a:t>Reduce paperwork and time spent on administrative tasks.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</a:rPr>
              <a:t>Efficiently meet regulatory requirements.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</a:rPr>
              <a:t>Integrate Customer Relationship Management (CRM) systems.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</a:rPr>
              <a:t>Streamline processes for digital customer experiences.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</a:rPr>
              <a:t>Enhance insights into business performance.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000000"/>
              </a:solidFill>
            </a:endParaRPr>
          </a:p>
          <a:p>
            <a:pPr lv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200" dirty="0">
                <a:solidFill>
                  <a:srgbClr val="000000"/>
                </a:solidFill>
              </a:rPr>
              <a:t>Analysis of existing digital systems in the business to identify potential gaps in meeting business needs.</a:t>
            </a:r>
          </a:p>
          <a:p>
            <a:pPr lv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200" dirty="0">
                <a:solidFill>
                  <a:srgbClr val="000000"/>
                </a:solidFill>
              </a:rPr>
              <a:t>Exploration of opportunities to optimize existing systems and to integrate with new solutions to enhance business operations.</a:t>
            </a:r>
          </a:p>
          <a:p>
            <a:pPr lv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200" dirty="0">
                <a:solidFill>
                  <a:srgbClr val="000000"/>
                </a:solidFill>
              </a:rPr>
              <a:t>Guidance on the implementation of new or enhanced digital solutions.</a:t>
            </a:r>
          </a:p>
          <a:p>
            <a:pPr lv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200" dirty="0">
                <a:solidFill>
                  <a:srgbClr val="000000"/>
                </a:solidFill>
              </a:rPr>
              <a:t>Cyber considerations key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200" dirty="0">
              <a:solidFill>
                <a:srgbClr val="474747"/>
              </a:solidFill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200" dirty="0">
              <a:solidFill>
                <a:srgbClr val="474747"/>
              </a:solidFill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200" dirty="0">
              <a:solidFill>
                <a:srgbClr val="474747"/>
              </a:solidFill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200" dirty="0">
              <a:solidFill>
                <a:srgbClr val="474747"/>
              </a:solidFill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200" dirty="0"/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200" dirty="0"/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200" dirty="0">
              <a:solidFill>
                <a:srgbClr val="474747"/>
              </a:solidFill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200" dirty="0">
              <a:solidFill>
                <a:srgbClr val="474747"/>
              </a:solidFill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200" dirty="0">
              <a:solidFill>
                <a:srgbClr val="474747"/>
              </a:solidFill>
              <a:latin typeface="+mn-lt"/>
              <a:cs typeface="+mn-cs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/>
          </a:p>
        </p:txBody>
      </p:sp>
      <p:pic>
        <p:nvPicPr>
          <p:cNvPr id="1026" name="Picture 2" descr="What is Digital For Business? - Local Enterprise Office">
            <a:extLst>
              <a:ext uri="{FF2B5EF4-FFF2-40B4-BE49-F238E27FC236}">
                <a16:creationId xmlns:a16="http://schemas.microsoft.com/office/drawing/2014/main" id="{721D6600-84AE-74AC-6138-B04049B40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83440"/>
            <a:ext cx="66675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8746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0375" y="332656"/>
            <a:ext cx="8928992" cy="36560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200" dirty="0">
              <a:solidFill>
                <a:srgbClr val="474747"/>
              </a:solidFill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rgbClr val="474747"/>
              </a:solidFill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200" dirty="0"/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200" dirty="0"/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200" dirty="0">
              <a:solidFill>
                <a:srgbClr val="474747"/>
              </a:solidFill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200" dirty="0">
              <a:solidFill>
                <a:srgbClr val="474747"/>
              </a:solidFill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200" dirty="0">
              <a:solidFill>
                <a:srgbClr val="474747"/>
              </a:solidFill>
              <a:latin typeface="+mn-lt"/>
              <a:cs typeface="+mn-cs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0000"/>
                </a:solidFill>
              </a:rPr>
              <a:t>Digital Voucher (50% funding up to €5K to support implementation of recommendations of Digital For Business Audit/ Plan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rgbClr val="000000"/>
              </a:solidFill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rgbClr val="000000"/>
              </a:solidFill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11225B-7485-B56D-67DB-49D415C40979}"/>
              </a:ext>
            </a:extLst>
          </p:cNvPr>
          <p:cNvSpPr txBox="1"/>
          <p:nvPr/>
        </p:nvSpPr>
        <p:spPr>
          <a:xfrm>
            <a:off x="94095" y="1340768"/>
            <a:ext cx="8280920" cy="4763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200" dirty="0">
              <a:solidFill>
                <a:srgbClr val="474747"/>
              </a:solidFill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rgbClr val="474747"/>
              </a:solidFill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200" dirty="0"/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200" dirty="0"/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200" dirty="0">
              <a:solidFill>
                <a:srgbClr val="474747"/>
              </a:solidFill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200" dirty="0">
              <a:solidFill>
                <a:srgbClr val="474747"/>
              </a:solidFill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200" dirty="0">
              <a:solidFill>
                <a:srgbClr val="474747"/>
              </a:solidFill>
              <a:latin typeface="+mn-lt"/>
              <a:cs typeface="+mn-cs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rgbClr val="000000"/>
                </a:solidFill>
              </a:rPr>
              <a:t>Year 1 Software Subscription Fees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000000"/>
                </a:solidFill>
              </a:rPr>
              <a:t>Focus on ‘Off The Shelf’ rather than bespoke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000000"/>
                </a:solidFill>
              </a:rPr>
              <a:t>	New cloud-based systems - CRMs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000000"/>
                </a:solidFill>
              </a:rPr>
              <a:t>	Job tracking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000000"/>
                </a:solidFill>
              </a:rPr>
              <a:t>	Cyber security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000000"/>
                </a:solidFill>
              </a:rPr>
              <a:t>	Analytics software (AI)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000000"/>
                </a:solidFill>
              </a:rPr>
              <a:t>	Field Management/ Flow Management/ Automation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i="0" dirty="0">
                <a:solidFill>
                  <a:srgbClr val="333333"/>
                </a:solidFill>
                <a:effectLst/>
                <a:latin typeface="+mj-lt"/>
              </a:rPr>
              <a:t>Training and/or IT Configuration</a:t>
            </a:r>
            <a:endParaRPr lang="en-US" sz="1200" dirty="0">
              <a:solidFill>
                <a:srgbClr val="000000"/>
              </a:solidFill>
              <a:latin typeface="+mj-lt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000000"/>
                </a:solidFill>
              </a:rPr>
              <a:t>	Help to set up/ embed new systems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8424" y="1340768"/>
            <a:ext cx="4485523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E" sz="2800" b="1" dirty="0">
              <a:solidFill>
                <a:srgbClr val="00B0F0"/>
              </a:solidFill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E" sz="2800" b="1" dirty="0">
                <a:solidFill>
                  <a:srgbClr val="00B0F0"/>
                </a:solidFill>
                <a:latin typeface="+mn-lt"/>
                <a:cs typeface="+mn-cs"/>
              </a:rPr>
              <a:t>Grow Digital Voucher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EC8B6D5-EBAB-C1EC-0AFD-D5B656DDE7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816" y="453564"/>
            <a:ext cx="3176291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259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B819A56-6657-8A3E-0EFF-35D5F84883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080" y="2476545"/>
            <a:ext cx="3350320" cy="18392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588060"/>
            <a:ext cx="6683240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E" sz="2800" b="1" dirty="0">
                <a:solidFill>
                  <a:srgbClr val="00B0F0"/>
                </a:solidFill>
                <a:latin typeface="+mn-lt"/>
                <a:cs typeface="+mn-cs"/>
              </a:rPr>
              <a:t>Digital For Business Programme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E" sz="2800" b="1" dirty="0">
                <a:solidFill>
                  <a:srgbClr val="00B0F0"/>
                </a:solidFill>
                <a:latin typeface="+mn-lt"/>
                <a:cs typeface="+mn-cs"/>
              </a:rPr>
              <a:t> – The Small Print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5536" y="2716589"/>
            <a:ext cx="7848872" cy="26403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200" dirty="0">
              <a:solidFill>
                <a:srgbClr val="000000"/>
              </a:solidFill>
              <a:latin typeface="+mn-lt"/>
              <a:cs typeface="+mn-cs"/>
            </a:endParaRPr>
          </a:p>
          <a:p>
            <a:r>
              <a:rPr lang="en-IE" sz="1200" dirty="0">
                <a:solidFill>
                  <a:srgbClr val="000000"/>
                </a:solidFill>
                <a:latin typeface="+mn-lt"/>
                <a:cs typeface="+mn-cs"/>
              </a:rPr>
              <a:t>Not a lot!</a:t>
            </a:r>
          </a:p>
          <a:p>
            <a:endParaRPr lang="en-IE" sz="1200" dirty="0">
              <a:solidFill>
                <a:srgbClr val="000000"/>
              </a:solidFill>
              <a:latin typeface="+mn-lt"/>
              <a:cs typeface="+mn-cs"/>
            </a:endParaRPr>
          </a:p>
          <a:p>
            <a:r>
              <a:rPr lang="en-IE" sz="1200" dirty="0">
                <a:solidFill>
                  <a:srgbClr val="000000"/>
                </a:solidFill>
                <a:latin typeface="+mn-lt"/>
                <a:cs typeface="+mn-cs"/>
              </a:rPr>
              <a:t>Need to be trading </a:t>
            </a:r>
          </a:p>
          <a:p>
            <a:endParaRPr lang="en-IE" sz="1200" dirty="0">
              <a:solidFill>
                <a:srgbClr val="000000"/>
              </a:solidFill>
              <a:latin typeface="+mn-lt"/>
              <a:cs typeface="+mn-cs"/>
            </a:endParaRPr>
          </a:p>
          <a:p>
            <a:r>
              <a:rPr lang="en-IE" sz="1200" dirty="0">
                <a:solidFill>
                  <a:srgbClr val="000000"/>
                </a:solidFill>
                <a:latin typeface="+mn-lt"/>
                <a:cs typeface="+mn-cs"/>
              </a:rPr>
              <a:t>“Micro” or “Small” Business – up to 50 staff.</a:t>
            </a:r>
          </a:p>
          <a:p>
            <a:endParaRPr lang="en-IE" sz="1200" dirty="0">
              <a:solidFill>
                <a:srgbClr val="000000"/>
              </a:solidFill>
              <a:latin typeface="+mn-lt"/>
              <a:cs typeface="+mn-cs"/>
            </a:endParaRPr>
          </a:p>
          <a:p>
            <a:r>
              <a:rPr lang="en-IE" sz="1200" dirty="0">
                <a:solidFill>
                  <a:srgbClr val="000000"/>
                </a:solidFill>
                <a:latin typeface="+mn-lt"/>
                <a:cs typeface="+mn-cs"/>
              </a:rPr>
              <a:t>Need to complete a basic ‘Digital Readiness’ assessment</a:t>
            </a:r>
          </a:p>
          <a:p>
            <a:endParaRPr lang="en-IE" sz="1200" dirty="0">
              <a:solidFill>
                <a:srgbClr val="000000"/>
              </a:solidFill>
              <a:latin typeface="+mn-lt"/>
              <a:cs typeface="+mn-cs"/>
            </a:endParaRPr>
          </a:p>
          <a:p>
            <a:r>
              <a:rPr lang="en-IE" sz="1200" dirty="0">
                <a:solidFill>
                  <a:srgbClr val="000000"/>
                </a:solidFill>
                <a:latin typeface="+mn-lt"/>
                <a:cs typeface="+mn-cs"/>
              </a:rPr>
              <a:t>Provide recent financial accounts to show evidence of trading</a:t>
            </a:r>
          </a:p>
          <a:p>
            <a:r>
              <a:rPr lang="en-IE" sz="1200" dirty="0">
                <a:solidFill>
                  <a:srgbClr val="000000"/>
                </a:solidFill>
                <a:latin typeface="+mn-lt"/>
                <a:cs typeface="+mn-cs"/>
              </a:rPr>
              <a:t>and capacity to carry on as going concern</a:t>
            </a:r>
          </a:p>
          <a:p>
            <a:endParaRPr lang="en-IE" sz="1200" dirty="0">
              <a:solidFill>
                <a:srgbClr val="474747"/>
              </a:solidFill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E" sz="1200" dirty="0">
              <a:solidFill>
                <a:srgbClr val="474747"/>
              </a:solidFill>
              <a:latin typeface="+mn-lt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D693B36-EA6D-A195-B542-37EFB45F29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6" y="357849"/>
            <a:ext cx="66675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246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3568" y="1588060"/>
            <a:ext cx="6683240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E" sz="2800" b="1" dirty="0">
                <a:solidFill>
                  <a:srgbClr val="00B0F0"/>
                </a:solidFill>
                <a:latin typeface="+mn-lt"/>
                <a:cs typeface="+mn-cs"/>
              </a:rPr>
              <a:t>Digital For Business Programme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E" sz="2800" b="1" dirty="0">
                <a:solidFill>
                  <a:srgbClr val="00B0F0"/>
                </a:solidFill>
                <a:latin typeface="+mn-lt"/>
                <a:cs typeface="+mn-cs"/>
              </a:rPr>
              <a:t> – How to apply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5536" y="2716589"/>
            <a:ext cx="7848872" cy="2455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200" dirty="0">
              <a:solidFill>
                <a:srgbClr val="000000"/>
              </a:solidFill>
              <a:latin typeface="+mn-lt"/>
              <a:cs typeface="+mn-cs"/>
            </a:endParaRPr>
          </a:p>
          <a:p>
            <a:r>
              <a:rPr lang="en-IE" sz="1200" dirty="0">
                <a:solidFill>
                  <a:srgbClr val="000000"/>
                </a:solidFill>
                <a:latin typeface="+mn-lt"/>
                <a:cs typeface="+mn-cs"/>
              </a:rPr>
              <a:t>Go to local LEO Website:</a:t>
            </a:r>
          </a:p>
          <a:p>
            <a:endParaRPr lang="en-IE" sz="1200" dirty="0">
              <a:solidFill>
                <a:srgbClr val="000000"/>
              </a:solidFill>
              <a:latin typeface="+mn-lt"/>
              <a:cs typeface="+mn-cs"/>
            </a:endParaRPr>
          </a:p>
          <a:p>
            <a:r>
              <a:rPr lang="en-IE" sz="12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https://www.localenterprise.ie/Laois/Financial-Supports/Digital-for-Business/ </a:t>
            </a:r>
          </a:p>
          <a:p>
            <a:r>
              <a:rPr lang="en-IE" sz="1200" dirty="0">
                <a:solidFill>
                  <a:srgbClr val="000000"/>
                </a:solidFill>
                <a:latin typeface="+mn-lt"/>
                <a:cs typeface="+mn-cs"/>
              </a:rPr>
              <a:t> </a:t>
            </a:r>
          </a:p>
          <a:p>
            <a:r>
              <a:rPr lang="en-IE" sz="1200" dirty="0">
                <a:solidFill>
                  <a:srgbClr val="474747"/>
                </a:solidFill>
              </a:rPr>
              <a:t>5 minutes -  Simple registration and application – designed to be simple and straightforward!!</a:t>
            </a:r>
          </a:p>
          <a:p>
            <a:endParaRPr lang="en-IE" sz="1200" dirty="0">
              <a:solidFill>
                <a:srgbClr val="474747"/>
              </a:solidFill>
            </a:endParaRPr>
          </a:p>
          <a:p>
            <a:r>
              <a:rPr lang="en-IE" sz="1200" dirty="0">
                <a:solidFill>
                  <a:srgbClr val="474747"/>
                </a:solidFill>
              </a:rPr>
              <a:t>Need recent accounts plus some baseline figures on ‘digital readiness’ etc.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200" dirty="0">
              <a:solidFill>
                <a:srgbClr val="474747"/>
              </a:solidFill>
              <a:latin typeface="+mn-lt"/>
              <a:cs typeface="+mn-cs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200" dirty="0">
              <a:solidFill>
                <a:srgbClr val="474747"/>
              </a:solidFill>
              <a:latin typeface="+mn-lt"/>
              <a:cs typeface="+mn-cs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E" sz="1200" dirty="0">
              <a:solidFill>
                <a:srgbClr val="474747"/>
              </a:solidFill>
              <a:latin typeface="+mn-lt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D693B36-EA6D-A195-B542-37EFB45F29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357849"/>
            <a:ext cx="66675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62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B2D520E-D78F-4EEC-983A-B5A03D95320C}"/>
              </a:ext>
            </a:extLst>
          </p:cNvPr>
          <p:cNvSpPr/>
          <p:nvPr/>
        </p:nvSpPr>
        <p:spPr>
          <a:xfrm>
            <a:off x="323528" y="3068960"/>
            <a:ext cx="3096344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IE" sz="1400" b="1" dirty="0">
                <a:latin typeface="+mn-lt"/>
              </a:rPr>
              <a:t>Mark Clancy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IE" sz="1400" b="1" dirty="0">
                <a:latin typeface="+mn-lt"/>
              </a:rPr>
              <a:t>Local Enterprise Office Laois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CE7509E-3D1C-4D61-A82D-EC0A191C6206}"/>
              </a:ext>
            </a:extLst>
          </p:cNvPr>
          <p:cNvSpPr/>
          <p:nvPr/>
        </p:nvSpPr>
        <p:spPr>
          <a:xfrm>
            <a:off x="323528" y="4022194"/>
            <a:ext cx="505199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IE" sz="1200" dirty="0">
                <a:solidFill>
                  <a:srgbClr val="002060"/>
                </a:solidFill>
                <a:latin typeface="+mn-lt"/>
              </a:rPr>
              <a:t>Tel:    	057 8661900 / 086 0601921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IE" sz="1200" dirty="0">
                <a:solidFill>
                  <a:srgbClr val="002060"/>
                </a:solidFill>
                <a:latin typeface="+mn-lt"/>
              </a:rPr>
              <a:t>Email:   	mclancy_LEO@laoiscoco.ie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IE" sz="1200" dirty="0">
                <a:solidFill>
                  <a:srgbClr val="002060"/>
                </a:solidFill>
                <a:latin typeface="+mn-lt"/>
              </a:rPr>
              <a:t>Twitter:  	@LEOLaois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IE" sz="1200" dirty="0">
                <a:solidFill>
                  <a:srgbClr val="002060"/>
                </a:solidFill>
                <a:latin typeface="+mn-lt"/>
              </a:rPr>
              <a:t>Facebook: 	LEOLaois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IE" sz="1200" dirty="0">
                <a:solidFill>
                  <a:srgbClr val="002060"/>
                </a:solidFill>
                <a:latin typeface="+mn-lt"/>
              </a:rPr>
              <a:t>Web:   </a:t>
            </a:r>
            <a:r>
              <a:rPr lang="en-IE" sz="1200" b="1" dirty="0">
                <a:solidFill>
                  <a:srgbClr val="002060"/>
                </a:solidFill>
                <a:latin typeface="+mn-lt"/>
              </a:rPr>
              <a:t> 	www.localenterprise.ie/Laois</a:t>
            </a:r>
            <a:endParaRPr lang="en-GB" sz="1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1484784"/>
            <a:ext cx="748883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4500" dirty="0"/>
              <a:t>#MakingitHappen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B92608-36F9-44F7-BDCC-1604EE223B5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6" y="309465"/>
            <a:ext cx="6667500" cy="113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210883"/>
      </p:ext>
    </p:extLst>
  </p:cSld>
  <p:clrMapOvr>
    <a:masterClrMapping/>
  </p:clrMapOvr>
</p:sld>
</file>

<file path=ppt/theme/theme1.xml><?xml version="1.0" encoding="utf-8"?>
<a:theme xmlns:a="http://schemas.openxmlformats.org/drawingml/2006/main" name="ESW_PresTemplate_1">
  <a:themeElements>
    <a:clrScheme name="Custom 2">
      <a:dk1>
        <a:srgbClr val="0094BA"/>
      </a:dk1>
      <a:lt1>
        <a:sysClr val="window" lastClr="FFFFFF"/>
      </a:lt1>
      <a:dk2>
        <a:srgbClr val="61BCE0"/>
      </a:dk2>
      <a:lt2>
        <a:srgbClr val="C1C3BC"/>
      </a:lt2>
      <a:accent1>
        <a:srgbClr val="A7CD64"/>
      </a:accent1>
      <a:accent2>
        <a:srgbClr val="007F9C"/>
      </a:accent2>
      <a:accent3>
        <a:srgbClr val="00629B"/>
      </a:accent3>
      <a:accent4>
        <a:srgbClr val="162E74"/>
      </a:accent4>
      <a:accent5>
        <a:srgbClr val="4BACC6"/>
      </a:accent5>
      <a:accent6>
        <a:srgbClr val="90CEE6"/>
      </a:accent6>
      <a:hlink>
        <a:srgbClr val="FFFFFF"/>
      </a:hlink>
      <a:folHlink>
        <a:srgbClr val="007173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ESW_PresTemplate_1.potx</Template>
  <TotalTime>7153</TotalTime>
  <Words>482</Words>
  <Application>Microsoft Office PowerPoint</Application>
  <PresentationFormat>On-screen Show (4:3)</PresentationFormat>
  <Paragraphs>116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Lucida Grande</vt:lpstr>
      <vt:lpstr>Verdana</vt:lpstr>
      <vt:lpstr>ESW_PresTemplate_1</vt:lpstr>
      <vt:lpstr>Productivity Supports for Businesses in Laois:   LEAN, Green, Digital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</dc:creator>
  <cp:lastModifiedBy>Mark Clancy</cp:lastModifiedBy>
  <cp:revision>349</cp:revision>
  <cp:lastPrinted>2018-09-05T17:19:34Z</cp:lastPrinted>
  <dcterms:created xsi:type="dcterms:W3CDTF">2011-04-28T10:07:37Z</dcterms:created>
  <dcterms:modified xsi:type="dcterms:W3CDTF">2025-05-20T13:48:17Z</dcterms:modified>
</cp:coreProperties>
</file>