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9" r:id="rId2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4630400" cy="8229600"/>
  <p:notesSz cx="8229600" cy="14630400"/>
  <p:embeddedFontLst>
    <p:embeddedFont>
      <p:font typeface="Source Sans Pro" panose="020B0503030403020204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12"/>
    <p:restoredTop sz="94610"/>
  </p:normalViewPr>
  <p:slideViewPr>
    <p:cSldViewPr snapToGrid="0" snapToObjects="1">
      <p:cViewPr varScale="1">
        <p:scale>
          <a:sx n="128" d="100"/>
          <a:sy n="128" d="100"/>
        </p:scale>
        <p:origin x="7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3664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8037B-D7D2-0EB4-5078-FEA8A4E1D5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200"/>
            <a:ext cx="10972800" cy="286543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1A15F5-A453-F3ED-C704-C562647709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763"/>
            <a:ext cx="10972800" cy="19859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E3B12-B6A4-ADCF-DB5B-62075EA5A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F4DC4-293D-1542-97C6-3F80F160A8CA}" type="datetimeFigureOut">
              <a:rPr lang="en-IE" smtClean="0"/>
              <a:t>20/05/2025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DBCD7-AB41-C8AD-D73E-81804782D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C603E-4B06-1C08-D11D-BE78609ED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3D3A7-3F86-384E-8D89-77F1388863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74115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AFC0A-EA72-5787-5562-561AC2F39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29049-09CD-9C68-317A-42E90BA6D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C88E6-51E8-5FA3-DA82-10B4CE37A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F4DC4-293D-1542-97C6-3F80F160A8CA}" type="datetimeFigureOut">
              <a:rPr lang="en-IE" smtClean="0"/>
              <a:t>20/05/2025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45A6D-ABF0-CA2F-2D98-34AC57F37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0EED5-B7B9-C157-B151-B1C1A31BA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3D3A7-3F86-384E-8D89-77F1388863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98609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A3626-FD0D-CBBA-D690-0653603FE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538" y="2051050"/>
            <a:ext cx="12619037" cy="34242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FC6FC-DEB3-7AC4-0DEF-F0C1AEECF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538" y="5507038"/>
            <a:ext cx="12619037" cy="18002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7994B-82B6-B0BA-26BB-37CB44CAF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F4DC4-293D-1542-97C6-3F80F160A8CA}" type="datetimeFigureOut">
              <a:rPr lang="en-IE" smtClean="0"/>
              <a:t>20/05/2025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2386E-5168-B793-3312-9C61DA575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86594-35E4-A4E1-57BB-9F931D608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3D3A7-3F86-384E-8D89-77F1388863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51227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AD7B5-C129-C1E2-E3F5-878CE3167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808E9-1F83-7167-D327-93F1E32FCC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6475" y="2190750"/>
            <a:ext cx="6232525" cy="52212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103CC-E87D-9B86-AAFD-F46EF891E8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1400" y="2190750"/>
            <a:ext cx="6232525" cy="52212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68C025-FDA1-9625-AD66-C5A27BE90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F4DC4-293D-1542-97C6-3F80F160A8CA}" type="datetimeFigureOut">
              <a:rPr lang="en-IE" smtClean="0"/>
              <a:t>20/05/2025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CD829-4640-451A-B80E-98D331973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9D8EDD-598F-4822-EC77-FD1D4042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3D3A7-3F86-384E-8D89-77F1388863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62619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C002A-AC45-FC0D-8D5A-E253EA1ED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438150"/>
            <a:ext cx="12619037" cy="15906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EA4743-F0B9-574F-AE7C-69EBF909E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8063" y="2017713"/>
            <a:ext cx="6189662" cy="989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80A74-9B62-B1E6-0637-8E28CBB38A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8063" y="3006725"/>
            <a:ext cx="6189662" cy="44211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1ED12D-89F9-752E-2FFB-AEF62B71DE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7275" y="2017713"/>
            <a:ext cx="6219825" cy="989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B7870E-C189-0A3A-EEB1-8C8E6079AC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7275" y="3006725"/>
            <a:ext cx="6219825" cy="44211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8ED625-17AC-D747-5F46-BE41152C8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F4DC4-293D-1542-97C6-3F80F160A8CA}" type="datetimeFigureOut">
              <a:rPr lang="en-IE" smtClean="0"/>
              <a:t>20/05/2025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1BAD92-C61A-C5AC-F2A0-C84F31A8C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471B26-54FA-7292-618F-AD3D778DF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3D3A7-3F86-384E-8D89-77F1388863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22478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BF575-065F-B05C-7F9D-9B157E19E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3A4F65-1EBC-B845-ED8A-73C96D3E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F4DC4-293D-1542-97C6-3F80F160A8CA}" type="datetimeFigureOut">
              <a:rPr lang="en-IE" smtClean="0"/>
              <a:t>20/05/2025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5C1F48-F05E-446F-49E6-FF3567A62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17232A-0C16-8165-1763-74B26345C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3D3A7-3F86-384E-8D89-77F1388863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701608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6E8232-20AE-DF68-B289-A98FBED1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F4DC4-293D-1542-97C6-3F80F160A8CA}" type="datetimeFigureOut">
              <a:rPr lang="en-IE" smtClean="0"/>
              <a:t>20/05/2025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4059AD-8D61-DBD3-6E70-9FBA5CB9B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56BE1-6190-145B-46D8-956E259C8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3D3A7-3F86-384E-8D89-77F1388863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56000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D211B-C6B5-1278-5638-F1D925399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549275"/>
            <a:ext cx="4718050" cy="19192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91B1D-FDC3-6614-249D-BF4CABD58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5" y="1184275"/>
            <a:ext cx="7407275" cy="5848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A006E7-5D73-3F8D-22D5-6AE329799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8063" y="2468563"/>
            <a:ext cx="4718050" cy="4573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8BF2BD-BE8C-2953-FC3C-8EAAACBDE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F4DC4-293D-1542-97C6-3F80F160A8CA}" type="datetimeFigureOut">
              <a:rPr lang="en-IE" smtClean="0"/>
              <a:t>20/05/2025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D238EB-6135-D1B0-01F2-0E5518B71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CA7EF-ACFC-7A97-9FF7-FB7B198EC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3D3A7-3F86-384E-8D89-77F1388863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48277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F4F21-ABF3-A057-6F0E-FEE3B1325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549275"/>
            <a:ext cx="4718050" cy="19192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514940-2673-7038-2409-9428C08CAE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5" y="1184275"/>
            <a:ext cx="7407275" cy="58483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CAF95D-14A7-0A8B-0168-97F93617B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8063" y="2468563"/>
            <a:ext cx="4718050" cy="4573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B759D-7F1C-01B2-338C-5E5817969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F4DC4-293D-1542-97C6-3F80F160A8CA}" type="datetimeFigureOut">
              <a:rPr lang="en-IE" smtClean="0"/>
              <a:t>20/05/2025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D7A81-AB4E-76F3-BEDC-F161A5C8D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4F2AB-6D90-1E3A-FFB3-1F069983D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3D3A7-3F86-384E-8D89-77F1388863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16672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0478-31D2-BC1A-8B15-B5EE8ADDA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25A3C9-4261-6B9E-91AD-FA066F2CF4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0B2B4-D1DD-7050-07AC-53C8691F1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F4DC4-293D-1542-97C6-3F80F160A8CA}" type="datetimeFigureOut">
              <a:rPr lang="en-IE" smtClean="0"/>
              <a:t>20/05/2025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1093B-76CE-4955-F74A-069BBE4DB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EA253-E991-84E1-F1C7-A6BCF7C8C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3D3A7-3F86-384E-8D89-77F1388863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24058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33692-132D-9A23-C85D-963536E200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563" y="438150"/>
            <a:ext cx="3154362" cy="697388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4E58AF-AE61-D49A-2342-07E372AFD9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6475" y="438150"/>
            <a:ext cx="9310688" cy="697388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C8752-5580-D3D7-98AF-86A3A2492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F4DC4-293D-1542-97C6-3F80F160A8CA}" type="datetimeFigureOut">
              <a:rPr lang="en-IE" smtClean="0"/>
              <a:t>20/05/2025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5AAD1-1EC1-C15F-921B-FAF5370AD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64540-7A6E-D8BE-4003-EF7AA9FA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3D3A7-3F86-384E-8D89-77F1388863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74472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A8BABB-FF61-F27E-75A7-1EC88FE80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3D8A0-BA40-A53A-6868-C833FD7FF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E4C86-BBEE-A442-FB04-E3FBEFE7A1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6F4DC4-293D-1542-97C6-3F80F160A8CA}" type="datetimeFigureOut">
              <a:rPr lang="en-IE" smtClean="0"/>
              <a:t>20/05/2025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38E59-752F-3816-D9D8-4BEA29E786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18A9B-D992-E09D-CF04-EE711C8E8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C3D3A7-3F86-384E-8D89-77F1388863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7205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000780" y="2712244"/>
            <a:ext cx="7416403" cy="14025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Cybersecurity Advice from Blacknight</a:t>
            </a:r>
            <a:endParaRPr lang="en-US" sz="4400" dirty="0"/>
          </a:p>
        </p:txBody>
      </p:sp>
      <p:sp>
        <p:nvSpPr>
          <p:cNvPr id="9" name="Text 6"/>
          <p:cNvSpPr/>
          <p:nvPr/>
        </p:nvSpPr>
        <p:spPr>
          <a:xfrm>
            <a:off x="5348113" y="4365284"/>
            <a:ext cx="2203966" cy="431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400" b="1" dirty="0">
                <a:solidFill>
                  <a:srgbClr val="E2E6E9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by Alan O’Reilly</a:t>
            </a:r>
          </a:p>
          <a:p>
            <a:pPr marL="0" indent="0" algn="l">
              <a:lnSpc>
                <a:spcPts val="3400"/>
              </a:lnSpc>
              <a:buNone/>
            </a:pPr>
            <a:r>
              <a:rPr lang="en-US" sz="1400" b="1" dirty="0">
                <a:solidFill>
                  <a:srgbClr val="E2E6E9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Customer Experience Manager</a:t>
            </a:r>
            <a:endParaRPr lang="en-US" sz="1400" dirty="0"/>
          </a:p>
        </p:txBody>
      </p:sp>
      <p:pic>
        <p:nvPicPr>
          <p:cNvPr id="11" name="Picture 10" descr="Device and padlock">
            <a:extLst>
              <a:ext uri="{FF2B5EF4-FFF2-40B4-BE49-F238E27FC236}">
                <a16:creationId xmlns:a16="http://schemas.microsoft.com/office/drawing/2014/main" id="{FE15B06A-544B-9BAE-12BD-705B3E7AD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437842" y="934758"/>
            <a:ext cx="7127313" cy="5257798"/>
          </a:xfrm>
          <a:prstGeom prst="rect">
            <a:avLst/>
          </a:prstGeom>
        </p:spPr>
      </p:pic>
      <p:pic>
        <p:nvPicPr>
          <p:cNvPr id="1028" name="Picture 4" descr="700px wide by 315px high with hashtags">
            <a:extLst>
              <a:ext uri="{FF2B5EF4-FFF2-40B4-BE49-F238E27FC236}">
                <a16:creationId xmlns:a16="http://schemas.microsoft.com/office/drawing/2014/main" id="{0D9C89B5-9A32-8F38-1C25-455FBBDC2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599" y="5912285"/>
            <a:ext cx="5257799" cy="231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8995" y="599599"/>
            <a:ext cx="7618809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The Cybersecurity Landscape in 2025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248995" y="2164675"/>
            <a:ext cx="7618809" cy="1202888"/>
          </a:xfrm>
          <a:prstGeom prst="roundRect">
            <a:avLst>
              <a:gd name="adj" fmla="val 2717"/>
            </a:avLst>
          </a:prstGeom>
          <a:solidFill>
            <a:srgbClr val="303132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5" name="Text 2"/>
          <p:cNvSpPr/>
          <p:nvPr/>
        </p:nvSpPr>
        <p:spPr>
          <a:xfrm>
            <a:off x="6466880" y="2382560"/>
            <a:ext cx="247614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Amplified Threats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466880" y="2822853"/>
            <a:ext cx="7183041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AI-powered attacks 300% more sophisticated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6248995" y="3585448"/>
            <a:ext cx="7618809" cy="1202888"/>
          </a:xfrm>
          <a:prstGeom prst="roundRect">
            <a:avLst>
              <a:gd name="adj" fmla="val 2717"/>
            </a:avLst>
          </a:prstGeom>
          <a:solidFill>
            <a:srgbClr val="303132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8" name="Text 5"/>
          <p:cNvSpPr/>
          <p:nvPr/>
        </p:nvSpPr>
        <p:spPr>
          <a:xfrm>
            <a:off x="6466880" y="3803333"/>
            <a:ext cx="2935010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Small Business Impact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6466880" y="4243626"/>
            <a:ext cx="7183041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62% face cyber attacks annually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248995" y="5006221"/>
            <a:ext cx="7618809" cy="1202888"/>
          </a:xfrm>
          <a:prstGeom prst="roundRect">
            <a:avLst>
              <a:gd name="adj" fmla="val 2717"/>
            </a:avLst>
          </a:prstGeom>
          <a:solidFill>
            <a:srgbClr val="303132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1" name="Text 8"/>
          <p:cNvSpPr/>
          <p:nvPr/>
        </p:nvSpPr>
        <p:spPr>
          <a:xfrm>
            <a:off x="6466880" y="5224105"/>
            <a:ext cx="2764988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Costly Consequences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6466880" y="5664398"/>
            <a:ext cx="7183041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€120,000 average breach cost</a:t>
            </a:r>
            <a:endParaRPr lang="en-US" sz="1700" dirty="0"/>
          </a:p>
        </p:txBody>
      </p:sp>
      <p:sp>
        <p:nvSpPr>
          <p:cNvPr id="13" name="Shape 10"/>
          <p:cNvSpPr/>
          <p:nvPr/>
        </p:nvSpPr>
        <p:spPr>
          <a:xfrm>
            <a:off x="6248995" y="6426994"/>
            <a:ext cx="7618809" cy="1202888"/>
          </a:xfrm>
          <a:prstGeom prst="roundRect">
            <a:avLst>
              <a:gd name="adj" fmla="val 2717"/>
            </a:avLst>
          </a:prstGeom>
          <a:solidFill>
            <a:srgbClr val="303132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4" name="Text 11"/>
          <p:cNvSpPr/>
          <p:nvPr/>
        </p:nvSpPr>
        <p:spPr>
          <a:xfrm>
            <a:off x="6466880" y="6644878"/>
            <a:ext cx="247614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Survival Risk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6466880" y="7085171"/>
            <a:ext cx="7183041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60% close within 6 months of breach</a:t>
            </a:r>
            <a:endParaRPr lang="en-US" sz="1700" dirty="0"/>
          </a:p>
        </p:txBody>
      </p:sp>
      <p:pic>
        <p:nvPicPr>
          <p:cNvPr id="19" name="Picture 2" descr="350px wide by 100px high">
            <a:extLst>
              <a:ext uri="{FF2B5EF4-FFF2-40B4-BE49-F238E27FC236}">
                <a16:creationId xmlns:a16="http://schemas.microsoft.com/office/drawing/2014/main" id="{4FE5B150-558B-9833-F2DA-861989751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7839" y="7653145"/>
            <a:ext cx="2004164" cy="5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5188" y="612696"/>
            <a:ext cx="7586424" cy="18966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Domain Holder: Are You in Control of Your Own Domain Name?</a:t>
            </a:r>
            <a:endParaRPr lang="en-US" sz="3950" dirty="0"/>
          </a:p>
        </p:txBody>
      </p:sp>
      <p:sp>
        <p:nvSpPr>
          <p:cNvPr id="5" name="Text 2"/>
          <p:cNvSpPr/>
          <p:nvPr/>
        </p:nvSpPr>
        <p:spPr>
          <a:xfrm>
            <a:off x="6988254" y="2919532"/>
            <a:ext cx="2528530" cy="3161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Digital Identity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988254" y="3369112"/>
            <a:ext cx="6863358" cy="333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Your domain is your online storefront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988254" y="4224218"/>
            <a:ext cx="2528530" cy="3161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Common Risks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6988254" y="4673798"/>
            <a:ext cx="6863358" cy="333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Expiration, unauthorized transfers, hijacking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6988254" y="5528905"/>
            <a:ext cx="2760345" cy="3161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Keep Control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6988254" y="5978485"/>
            <a:ext cx="6863358" cy="333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Prevent costly domain loss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6988254" y="6833592"/>
            <a:ext cx="2528530" cy="3161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Legal Ownership and Control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6988254" y="7283172"/>
            <a:ext cx="6464699" cy="333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</a:rPr>
              <a:t>When a domain Is registered in your name, you are the legal owner. </a:t>
            </a:r>
          </a:p>
          <a:p>
            <a:pPr marL="0" indent="0" algn="l">
              <a:lnSpc>
                <a:spcPts val="26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</a:rPr>
              <a:t>This gives you full authority. </a:t>
            </a:r>
            <a:endParaRPr lang="en-US" sz="1750" dirty="0"/>
          </a:p>
        </p:txBody>
      </p:sp>
      <p:pic>
        <p:nvPicPr>
          <p:cNvPr id="18" name="Picture 2" descr="350px wide by 100px high">
            <a:extLst>
              <a:ext uri="{FF2B5EF4-FFF2-40B4-BE49-F238E27FC236}">
                <a16:creationId xmlns:a16="http://schemas.microsoft.com/office/drawing/2014/main" id="{B81FBC64-F3E6-1DA8-A42D-9D1D3C5AD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236" y="7656982"/>
            <a:ext cx="2004164" cy="5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2149793"/>
            <a:ext cx="12902803" cy="14025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DNS and Domain Control Panel: </a:t>
            </a:r>
          </a:p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Secured with 2FA?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63798" y="4169331"/>
            <a:ext cx="2774037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DNS Roles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63798" y="4766786"/>
            <a:ext cx="2774037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Controls emails and website access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4247674" y="4169331"/>
            <a:ext cx="2774037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Risks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4247674" y="4766786"/>
            <a:ext cx="2774037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Unsecured panels invite cybercriminals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7631549" y="4169331"/>
            <a:ext cx="2774037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2FA Benefits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31549" y="4766786"/>
            <a:ext cx="2774037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Reduces unauthorized access by 99.9%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11015424" y="4169331"/>
            <a:ext cx="3138987" cy="701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Blacknight Security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10992564" y="4766786"/>
            <a:ext cx="2774037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Strong 2FA and DNS protection protocols</a:t>
            </a:r>
            <a:endParaRPr lang="en-US" sz="1900" dirty="0"/>
          </a:p>
        </p:txBody>
      </p:sp>
      <p:pic>
        <p:nvPicPr>
          <p:cNvPr id="11" name="Picture 2" descr="350px wide by 100px high">
            <a:extLst>
              <a:ext uri="{FF2B5EF4-FFF2-40B4-BE49-F238E27FC236}">
                <a16:creationId xmlns:a16="http://schemas.microsoft.com/office/drawing/2014/main" id="{2AF60674-229D-AAA2-5BFA-E636836D6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236" y="7656982"/>
            <a:ext cx="2004164" cy="5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4591" y="916424"/>
            <a:ext cx="7607618" cy="12470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Websites: Kept Up-to-Date for Security Updates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591" y="2492693"/>
            <a:ext cx="548759" cy="54875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54591" y="3260884"/>
            <a:ext cx="2889411" cy="623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Patch Vulnerabilities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6254591" y="3719691"/>
            <a:ext cx="2352913" cy="658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68% breaches exploit outdated software</a:t>
            </a:r>
            <a:endParaRPr lang="en-US" sz="1700" dirty="0"/>
          </a:p>
        </p:txBody>
      </p:sp>
      <p:sp>
        <p:nvSpPr>
          <p:cNvPr id="8" name="Text 3"/>
          <p:cNvSpPr/>
          <p:nvPr/>
        </p:nvSpPr>
        <p:spPr>
          <a:xfrm>
            <a:off x="10125317" y="3228481"/>
            <a:ext cx="2353032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Avoid Malware Infections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10125317" y="3757374"/>
            <a:ext cx="2353032" cy="9879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Malware can steal data and slow down your site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8137" y="5358347"/>
            <a:ext cx="548759" cy="54875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058340" y="6001241"/>
            <a:ext cx="2353032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Common Targets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10125317" y="6520098"/>
            <a:ext cx="2353032" cy="9879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WordPress suffers 90,000+ attacks per minute</a:t>
            </a:r>
            <a:endParaRPr lang="en-US" sz="1700" dirty="0"/>
          </a:p>
        </p:txBody>
      </p:sp>
      <p:pic>
        <p:nvPicPr>
          <p:cNvPr id="19" name="Graphic 18" descr="Lock with solid fill">
            <a:extLst>
              <a:ext uri="{FF2B5EF4-FFF2-40B4-BE49-F238E27FC236}">
                <a16:creationId xmlns:a16="http://schemas.microsoft.com/office/drawing/2014/main" id="{E3AF1E1C-4E93-F0CB-B0D3-E413310F0F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54591" y="5175527"/>
            <a:ext cx="914400" cy="914400"/>
          </a:xfrm>
          <a:prstGeom prst="rect">
            <a:avLst/>
          </a:prstGeom>
        </p:spPr>
      </p:pic>
      <p:sp>
        <p:nvSpPr>
          <p:cNvPr id="22" name="Text 7">
            <a:extLst>
              <a:ext uri="{FF2B5EF4-FFF2-40B4-BE49-F238E27FC236}">
                <a16:creationId xmlns:a16="http://schemas.microsoft.com/office/drawing/2014/main" id="{AA366F05-AD08-C04A-2CEC-AC97668BFC32}"/>
              </a:ext>
            </a:extLst>
          </p:cNvPr>
          <p:cNvSpPr/>
          <p:nvPr/>
        </p:nvSpPr>
        <p:spPr>
          <a:xfrm>
            <a:off x="6254591" y="6094511"/>
            <a:ext cx="3330280" cy="623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Protect Sensitive Data</a:t>
            </a:r>
            <a:endParaRPr lang="en-US" sz="1950" dirty="0"/>
          </a:p>
        </p:txBody>
      </p:sp>
      <p:sp>
        <p:nvSpPr>
          <p:cNvPr id="23" name="Text 8">
            <a:extLst>
              <a:ext uri="{FF2B5EF4-FFF2-40B4-BE49-F238E27FC236}">
                <a16:creationId xmlns:a16="http://schemas.microsoft.com/office/drawing/2014/main" id="{459C9E8D-C77C-DF6B-F2B4-6D2121814EF1}"/>
              </a:ext>
            </a:extLst>
          </p:cNvPr>
          <p:cNvSpPr/>
          <p:nvPr/>
        </p:nvSpPr>
        <p:spPr>
          <a:xfrm>
            <a:off x="6254591" y="6520098"/>
            <a:ext cx="2352913" cy="658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</a:rPr>
              <a:t>Helps ensure data protection</a:t>
            </a:r>
            <a:endParaRPr lang="en-US" sz="1700" dirty="0"/>
          </a:p>
        </p:txBody>
      </p:sp>
      <p:pic>
        <p:nvPicPr>
          <p:cNvPr id="25" name="Graphic 24" descr="Germ with solid fill">
            <a:extLst>
              <a:ext uri="{FF2B5EF4-FFF2-40B4-BE49-F238E27FC236}">
                <a16:creationId xmlns:a16="http://schemas.microsoft.com/office/drawing/2014/main" id="{9D5D6FD5-696F-8E09-9F25-344EE1ED94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58340" y="2370636"/>
            <a:ext cx="782955" cy="782955"/>
          </a:xfrm>
          <a:prstGeom prst="rect">
            <a:avLst/>
          </a:prstGeom>
        </p:spPr>
      </p:pic>
      <p:pic>
        <p:nvPicPr>
          <p:cNvPr id="26" name="Picture 2" descr="350px wide by 100px high">
            <a:extLst>
              <a:ext uri="{FF2B5EF4-FFF2-40B4-BE49-F238E27FC236}">
                <a16:creationId xmlns:a16="http://schemas.microsoft.com/office/drawing/2014/main" id="{EDF9B2E1-5409-35A4-9A4D-723B7C64A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236" y="7656982"/>
            <a:ext cx="2004164" cy="5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4620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24865" y="3595211"/>
            <a:ext cx="12980670" cy="13389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Invoice and CEO Fraud Emails Risk: </a:t>
            </a:r>
          </a:p>
          <a:p>
            <a:pPr marL="0" indent="0" algn="l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DKIM, SPF, 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824865" y="5287685"/>
            <a:ext cx="530304" cy="530304"/>
          </a:xfrm>
          <a:prstGeom prst="roundRect">
            <a:avLst>
              <a:gd name="adj" fmla="val 6667"/>
            </a:avLst>
          </a:prstGeom>
          <a:solidFill>
            <a:srgbClr val="303132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5" name="Text 2"/>
          <p:cNvSpPr/>
          <p:nvPr/>
        </p:nvSpPr>
        <p:spPr>
          <a:xfrm>
            <a:off x="1590794" y="5368647"/>
            <a:ext cx="2678311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Fraud Type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1590794" y="5844778"/>
            <a:ext cx="5577126" cy="353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50" dirty="0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These are not technical hacks; they rely on social 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en-US" sz="1850" dirty="0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engineering to trick people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7462480" y="5287685"/>
            <a:ext cx="530304" cy="530304"/>
          </a:xfrm>
          <a:prstGeom prst="roundRect">
            <a:avLst>
              <a:gd name="adj" fmla="val 6667"/>
            </a:avLst>
          </a:prstGeom>
          <a:solidFill>
            <a:srgbClr val="303132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8" name="Text 5"/>
          <p:cNvSpPr/>
          <p:nvPr/>
        </p:nvSpPr>
        <p:spPr>
          <a:xfrm>
            <a:off x="8228409" y="5368647"/>
            <a:ext cx="2982516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Email Authentication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8228409" y="5844778"/>
            <a:ext cx="5577126" cy="353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50" dirty="0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Ensure your domain has proper email authentication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824865" y="6833050"/>
            <a:ext cx="530304" cy="530304"/>
          </a:xfrm>
          <a:prstGeom prst="roundRect">
            <a:avLst>
              <a:gd name="adj" fmla="val 6667"/>
            </a:avLst>
          </a:prstGeom>
          <a:solidFill>
            <a:srgbClr val="303132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1" name="Text 8"/>
          <p:cNvSpPr/>
          <p:nvPr/>
        </p:nvSpPr>
        <p:spPr>
          <a:xfrm>
            <a:off x="1590794" y="6946673"/>
            <a:ext cx="3092768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Operational Disruption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1590794" y="7324830"/>
            <a:ext cx="5577126" cy="353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50" dirty="0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Investigations efforts consume time and resources</a:t>
            </a:r>
            <a:endParaRPr lang="en-US" sz="1850" dirty="0"/>
          </a:p>
        </p:txBody>
      </p:sp>
      <p:sp>
        <p:nvSpPr>
          <p:cNvPr id="13" name="Shape 10"/>
          <p:cNvSpPr/>
          <p:nvPr/>
        </p:nvSpPr>
        <p:spPr>
          <a:xfrm>
            <a:off x="7462480" y="6751407"/>
            <a:ext cx="530304" cy="530304"/>
          </a:xfrm>
          <a:prstGeom prst="roundRect">
            <a:avLst>
              <a:gd name="adj" fmla="val 6667"/>
            </a:avLst>
          </a:prstGeom>
          <a:solidFill>
            <a:srgbClr val="303132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4" name="Text 11"/>
          <p:cNvSpPr/>
          <p:nvPr/>
        </p:nvSpPr>
        <p:spPr>
          <a:xfrm>
            <a:off x="8228409" y="6865262"/>
            <a:ext cx="2678311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Stay Vigilant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8228409" y="7324830"/>
            <a:ext cx="5577126" cy="353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50" dirty="0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Train staff on phishing awareness</a:t>
            </a:r>
            <a:endParaRPr lang="en-US" sz="1850" dirty="0"/>
          </a:p>
        </p:txBody>
      </p:sp>
      <p:pic>
        <p:nvPicPr>
          <p:cNvPr id="17" name="Picture 2" descr="350px wide by 100px high">
            <a:extLst>
              <a:ext uri="{FF2B5EF4-FFF2-40B4-BE49-F238E27FC236}">
                <a16:creationId xmlns:a16="http://schemas.microsoft.com/office/drawing/2014/main" id="{D3A2B17B-D38D-DCF2-A36C-92EBD9223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236" y="7656982"/>
            <a:ext cx="2004164" cy="5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2500432"/>
            <a:ext cx="9178647" cy="701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Social Media Accounts Secured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63798" y="3818692"/>
            <a:ext cx="2774037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Account Risks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63798" y="4416147"/>
            <a:ext cx="2774037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Hijacking damages reputation and sales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5928181" y="3764160"/>
            <a:ext cx="2774037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Security Tips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928180" y="4416146"/>
            <a:ext cx="2774037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Strong passwords and 2FA for all accounts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10803153" y="3764159"/>
            <a:ext cx="2774037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Monitoring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10803152" y="4416146"/>
            <a:ext cx="2774037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Real-time alerts on suspicious activity</a:t>
            </a:r>
            <a:endParaRPr lang="en-US" sz="1900" dirty="0"/>
          </a:p>
        </p:txBody>
      </p:sp>
      <p:pic>
        <p:nvPicPr>
          <p:cNvPr id="11" name="Picture 2" descr="350px wide by 100px high">
            <a:extLst>
              <a:ext uri="{FF2B5EF4-FFF2-40B4-BE49-F238E27FC236}">
                <a16:creationId xmlns:a16="http://schemas.microsoft.com/office/drawing/2014/main" id="{657351AB-B232-A9AC-11EA-EE910503A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5107" y="7656982"/>
            <a:ext cx="2004164" cy="5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4620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24865" y="3595211"/>
            <a:ext cx="12980670" cy="13389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Backup and Disaster Recovery for Cloud Services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824865" y="5287685"/>
            <a:ext cx="530304" cy="530304"/>
          </a:xfrm>
          <a:prstGeom prst="roundRect">
            <a:avLst>
              <a:gd name="adj" fmla="val 6667"/>
            </a:avLst>
          </a:prstGeom>
          <a:solidFill>
            <a:srgbClr val="303132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5" name="Text 2"/>
          <p:cNvSpPr/>
          <p:nvPr/>
        </p:nvSpPr>
        <p:spPr>
          <a:xfrm>
            <a:off x="929342" y="5351978"/>
            <a:ext cx="321350" cy="401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</a:t>
            </a:r>
            <a:endParaRPr lang="en-US" sz="2500" dirty="0"/>
          </a:p>
        </p:txBody>
      </p:sp>
      <p:sp>
        <p:nvSpPr>
          <p:cNvPr id="6" name="Text 3"/>
          <p:cNvSpPr/>
          <p:nvPr/>
        </p:nvSpPr>
        <p:spPr>
          <a:xfrm>
            <a:off x="1590794" y="5368647"/>
            <a:ext cx="2678311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Regular Backups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1590794" y="5844778"/>
            <a:ext cx="5577126" cy="353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50" dirty="0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Automatic snapshots for critical data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7462480" y="5287685"/>
            <a:ext cx="530304" cy="530304"/>
          </a:xfrm>
          <a:prstGeom prst="roundRect">
            <a:avLst>
              <a:gd name="adj" fmla="val 6667"/>
            </a:avLst>
          </a:prstGeom>
          <a:solidFill>
            <a:srgbClr val="303132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9" name="Text 6"/>
          <p:cNvSpPr/>
          <p:nvPr/>
        </p:nvSpPr>
        <p:spPr>
          <a:xfrm>
            <a:off x="7566958" y="5351978"/>
            <a:ext cx="321350" cy="401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</a:t>
            </a:r>
            <a:endParaRPr lang="en-US" sz="2500" dirty="0"/>
          </a:p>
        </p:txBody>
      </p:sp>
      <p:sp>
        <p:nvSpPr>
          <p:cNvPr id="10" name="Text 7"/>
          <p:cNvSpPr/>
          <p:nvPr/>
        </p:nvSpPr>
        <p:spPr>
          <a:xfrm>
            <a:off x="8228409" y="5368647"/>
            <a:ext cx="2678311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Disaster Recovery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8228409" y="5844778"/>
            <a:ext cx="5577126" cy="353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50" dirty="0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Fast restoration </a:t>
            </a:r>
            <a:r>
              <a:rPr lang="en-US" sz="1850" dirty="0" err="1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minimises</a:t>
            </a:r>
            <a:r>
              <a:rPr lang="en-US" sz="1850" dirty="0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downtime</a:t>
            </a:r>
            <a:endParaRPr lang="en-US" sz="1850" dirty="0"/>
          </a:p>
        </p:txBody>
      </p:sp>
      <p:sp>
        <p:nvSpPr>
          <p:cNvPr id="12" name="Shape 9"/>
          <p:cNvSpPr/>
          <p:nvPr/>
        </p:nvSpPr>
        <p:spPr>
          <a:xfrm>
            <a:off x="824865" y="6669762"/>
            <a:ext cx="530304" cy="530304"/>
          </a:xfrm>
          <a:prstGeom prst="roundRect">
            <a:avLst>
              <a:gd name="adj" fmla="val 6667"/>
            </a:avLst>
          </a:prstGeom>
          <a:solidFill>
            <a:srgbClr val="303132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3" name="Text 10"/>
          <p:cNvSpPr/>
          <p:nvPr/>
        </p:nvSpPr>
        <p:spPr>
          <a:xfrm>
            <a:off x="929342" y="6734056"/>
            <a:ext cx="321350" cy="401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3</a:t>
            </a:r>
            <a:endParaRPr lang="en-US" sz="2500" dirty="0"/>
          </a:p>
        </p:txBody>
      </p:sp>
      <p:sp>
        <p:nvSpPr>
          <p:cNvPr id="14" name="Text 11"/>
          <p:cNvSpPr/>
          <p:nvPr/>
        </p:nvSpPr>
        <p:spPr>
          <a:xfrm>
            <a:off x="1590794" y="6750725"/>
            <a:ext cx="2922865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Human Error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1590794" y="7226856"/>
            <a:ext cx="5577126" cy="353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50" dirty="0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Mistakes happen! Files are deleted, misconfigured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en-US" sz="1850" dirty="0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</a:rPr>
              <a:t>or overwritten</a:t>
            </a:r>
            <a:endParaRPr lang="en-US" sz="1850" dirty="0"/>
          </a:p>
        </p:txBody>
      </p:sp>
      <p:sp>
        <p:nvSpPr>
          <p:cNvPr id="16" name="Shape 13"/>
          <p:cNvSpPr/>
          <p:nvPr/>
        </p:nvSpPr>
        <p:spPr>
          <a:xfrm>
            <a:off x="7462480" y="6669762"/>
            <a:ext cx="530304" cy="530304"/>
          </a:xfrm>
          <a:prstGeom prst="roundRect">
            <a:avLst>
              <a:gd name="adj" fmla="val 6667"/>
            </a:avLst>
          </a:prstGeom>
          <a:solidFill>
            <a:srgbClr val="303132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7" name="Text 14"/>
          <p:cNvSpPr/>
          <p:nvPr/>
        </p:nvSpPr>
        <p:spPr>
          <a:xfrm>
            <a:off x="7566958" y="6734056"/>
            <a:ext cx="321350" cy="401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4</a:t>
            </a:r>
            <a:endParaRPr lang="en-US" sz="2500" dirty="0"/>
          </a:p>
        </p:txBody>
      </p:sp>
      <p:sp>
        <p:nvSpPr>
          <p:cNvPr id="18" name="Text 15"/>
          <p:cNvSpPr/>
          <p:nvPr/>
        </p:nvSpPr>
        <p:spPr>
          <a:xfrm>
            <a:off x="8228409" y="6750725"/>
            <a:ext cx="2678311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Peace of Mind</a:t>
            </a:r>
            <a:endParaRPr lang="en-US" sz="2100" dirty="0"/>
          </a:p>
        </p:txBody>
      </p:sp>
      <p:sp>
        <p:nvSpPr>
          <p:cNvPr id="19" name="Text 16"/>
          <p:cNvSpPr/>
          <p:nvPr/>
        </p:nvSpPr>
        <p:spPr>
          <a:xfrm>
            <a:off x="8228409" y="7226856"/>
            <a:ext cx="5577126" cy="353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50" dirty="0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Protect your business continuity</a:t>
            </a:r>
            <a:endParaRPr lang="en-US" sz="1850" dirty="0"/>
          </a:p>
        </p:txBody>
      </p:sp>
      <p:pic>
        <p:nvPicPr>
          <p:cNvPr id="20" name="Picture 2" descr="350px wide by 100px high">
            <a:extLst>
              <a:ext uri="{FF2B5EF4-FFF2-40B4-BE49-F238E27FC236}">
                <a16:creationId xmlns:a16="http://schemas.microsoft.com/office/drawing/2014/main" id="{FCE894DE-11BE-17C9-0827-4B2879C8B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236" y="7656982"/>
            <a:ext cx="2004164" cy="5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8995" y="599599"/>
            <a:ext cx="7618809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Broadband Connectivity Backup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248995" y="2164675"/>
            <a:ext cx="7618809" cy="1202888"/>
          </a:xfrm>
          <a:prstGeom prst="roundRect">
            <a:avLst>
              <a:gd name="adj" fmla="val 2717"/>
            </a:avLst>
          </a:prstGeom>
          <a:solidFill>
            <a:srgbClr val="303132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5" name="Text 2"/>
          <p:cNvSpPr/>
          <p:nvPr/>
        </p:nvSpPr>
        <p:spPr>
          <a:xfrm>
            <a:off x="6466880" y="2382560"/>
            <a:ext cx="247614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Connectivity Risks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466880" y="2822853"/>
            <a:ext cx="7183041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Internet outages disrupt business operations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6248995" y="3585448"/>
            <a:ext cx="7618809" cy="1202888"/>
          </a:xfrm>
          <a:prstGeom prst="roundRect">
            <a:avLst>
              <a:gd name="adj" fmla="val 2717"/>
            </a:avLst>
          </a:prstGeom>
          <a:solidFill>
            <a:srgbClr val="303132"/>
          </a:solidFill>
          <a:ln/>
        </p:spPr>
        <p:txBody>
          <a:bodyPr/>
          <a:lstStyle/>
          <a:p>
            <a:endParaRPr lang="en-IE" dirty="0"/>
          </a:p>
        </p:txBody>
      </p:sp>
      <p:sp>
        <p:nvSpPr>
          <p:cNvPr id="8" name="Text 5"/>
          <p:cNvSpPr/>
          <p:nvPr/>
        </p:nvSpPr>
        <p:spPr>
          <a:xfrm>
            <a:off x="6466880" y="3803333"/>
            <a:ext cx="247614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IE" sz="19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</a:rPr>
              <a:t>Backup Options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6248995" y="5006221"/>
            <a:ext cx="7618809" cy="1202888"/>
          </a:xfrm>
          <a:prstGeom prst="roundRect">
            <a:avLst>
              <a:gd name="adj" fmla="val 2717"/>
            </a:avLst>
          </a:prstGeom>
          <a:solidFill>
            <a:srgbClr val="303132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1" name="Text 8"/>
          <p:cNvSpPr/>
          <p:nvPr/>
        </p:nvSpPr>
        <p:spPr>
          <a:xfrm>
            <a:off x="6466880" y="5224105"/>
            <a:ext cx="290405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</a:rPr>
              <a:t>Your Internet Provider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6466880" y="5664398"/>
            <a:ext cx="7183041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Can you ring and talk to your provider for updates when things go wrong </a:t>
            </a:r>
            <a:endParaRPr lang="en-US" sz="1700" dirty="0"/>
          </a:p>
        </p:txBody>
      </p:sp>
      <p:sp>
        <p:nvSpPr>
          <p:cNvPr id="16" name="Text 9">
            <a:extLst>
              <a:ext uri="{FF2B5EF4-FFF2-40B4-BE49-F238E27FC236}">
                <a16:creationId xmlns:a16="http://schemas.microsoft.com/office/drawing/2014/main" id="{7A76E586-32B9-9463-0147-F3AF4D1EE7BA}"/>
              </a:ext>
            </a:extLst>
          </p:cNvPr>
          <p:cNvSpPr/>
          <p:nvPr/>
        </p:nvSpPr>
        <p:spPr>
          <a:xfrm>
            <a:off x="6466880" y="4267046"/>
            <a:ext cx="7183041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Connections into your building</a:t>
            </a:r>
            <a:endParaRPr lang="en-US" sz="1700" dirty="0"/>
          </a:p>
        </p:txBody>
      </p:sp>
      <p:pic>
        <p:nvPicPr>
          <p:cNvPr id="17" name="Picture 2" descr="350px wide by 100px high">
            <a:extLst>
              <a:ext uri="{FF2B5EF4-FFF2-40B4-BE49-F238E27FC236}">
                <a16:creationId xmlns:a16="http://schemas.microsoft.com/office/drawing/2014/main" id="{D4FBDA73-404D-5F9D-E037-40E9D7656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236" y="7656982"/>
            <a:ext cx="2004164" cy="5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7386</TotalTime>
  <Words>352</Words>
  <Application>Microsoft Macintosh PowerPoint</Application>
  <PresentationFormat>Custom</PresentationFormat>
  <Paragraphs>89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Source Sans Pro Bold</vt:lpstr>
      <vt:lpstr>Montserrat Bold</vt:lpstr>
      <vt:lpstr>Aptos Display</vt:lpstr>
      <vt:lpstr>Source Sans Pro</vt:lpstr>
      <vt:lpstr>Aptos</vt:lpstr>
      <vt:lpstr>Arial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Chloe Murray - Blacknight</cp:lastModifiedBy>
  <cp:revision>4</cp:revision>
  <dcterms:created xsi:type="dcterms:W3CDTF">2025-05-15T10:19:30Z</dcterms:created>
  <dcterms:modified xsi:type="dcterms:W3CDTF">2025-05-20T13:25:48Z</dcterms:modified>
</cp:coreProperties>
</file>